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 id="260" r:id="rId4"/>
    <p:sldId id="261" r:id="rId5"/>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9"/>
    <p:restoredTop sz="97374"/>
  </p:normalViewPr>
  <p:slideViewPr>
    <p:cSldViewPr snapToGrid="0" snapToObjects="1" showGuides="1">
      <p:cViewPr>
        <p:scale>
          <a:sx n="60" d="100"/>
          <a:sy n="60" d="100"/>
        </p:scale>
        <p:origin x="1194" y="-1050"/>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ige">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03CA74-5E5E-5842-99AC-D31243FDD361}"/>
              </a:ext>
            </a:extLst>
          </p:cNvPr>
          <p:cNvSpPr/>
          <p:nvPr userDrawn="1"/>
        </p:nvSpPr>
        <p:spPr>
          <a:xfrm>
            <a:off x="252000" y="252248"/>
            <a:ext cx="10188000" cy="1461575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1560326"/>
      </p:ext>
    </p:extLst>
  </p:cSld>
  <p:clrMapOvr>
    <a:masterClrMapping/>
  </p:clrMapOvr>
  <p:extLst>
    <p:ext uri="{DCECCB84-F9BA-43D5-87BE-67443E8EF086}">
      <p15:sldGuideLst xmlns:p15="http://schemas.microsoft.com/office/powerpoint/2012/main">
        <p15:guide id="1" orient="horz" pos="4762" userDrawn="1">
          <p15:clr>
            <a:srgbClr val="FBAE40"/>
          </p15:clr>
        </p15:guide>
        <p15:guide id="2" pos="33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os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03CA74-5E5E-5842-99AC-D31243FDD361}"/>
              </a:ext>
            </a:extLst>
          </p:cNvPr>
          <p:cNvSpPr/>
          <p:nvPr userDrawn="1"/>
        </p:nvSpPr>
        <p:spPr>
          <a:xfrm>
            <a:off x="252000" y="252248"/>
            <a:ext cx="10188000" cy="14615751"/>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21108753"/>
      </p:ext>
    </p:extLst>
  </p:cSld>
  <p:clrMapOvr>
    <a:masterClrMapping/>
  </p:clrMapOvr>
  <p:extLst>
    <p:ext uri="{DCECCB84-F9BA-43D5-87BE-67443E8EF086}">
      <p15:sldGuideLst xmlns:p15="http://schemas.microsoft.com/office/powerpoint/2012/main">
        <p15:guide id="1" orient="horz" pos="4762">
          <p15:clr>
            <a:srgbClr val="FBAE40"/>
          </p15:clr>
        </p15:guide>
        <p15:guide id="2" pos="33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jusblå">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03CA74-5E5E-5842-99AC-D31243FDD361}"/>
              </a:ext>
            </a:extLst>
          </p:cNvPr>
          <p:cNvSpPr/>
          <p:nvPr userDrawn="1"/>
        </p:nvSpPr>
        <p:spPr>
          <a:xfrm>
            <a:off x="252000" y="252248"/>
            <a:ext cx="10188000" cy="1461575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55450194"/>
      </p:ext>
    </p:extLst>
  </p:cSld>
  <p:clrMapOvr>
    <a:masterClrMapping/>
  </p:clrMapOvr>
  <p:extLst>
    <p:ext uri="{DCECCB84-F9BA-43D5-87BE-67443E8EF086}">
      <p15:sldGuideLst xmlns:p15="http://schemas.microsoft.com/office/powerpoint/2012/main">
        <p15:guide id="1" orient="horz" pos="4762">
          <p15:clr>
            <a:srgbClr val="FBAE40"/>
          </p15:clr>
        </p15:guide>
        <p15:guide id="2" pos="33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03CA74-5E5E-5842-99AC-D31243FDD361}"/>
              </a:ext>
            </a:extLst>
          </p:cNvPr>
          <p:cNvSpPr/>
          <p:nvPr userDrawn="1"/>
        </p:nvSpPr>
        <p:spPr>
          <a:xfrm>
            <a:off x="252000" y="252248"/>
            <a:ext cx="10188000" cy="14615751"/>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76259"/>
      </p:ext>
    </p:extLst>
  </p:cSld>
  <p:clrMapOvr>
    <a:masterClrMapping/>
  </p:clrMapOvr>
  <p:extLst>
    <p:ext uri="{DCECCB84-F9BA-43D5-87BE-67443E8EF086}">
      <p15:sldGuideLst xmlns:p15="http://schemas.microsoft.com/office/powerpoint/2012/main">
        <p15:guide id="1" orient="horz" pos="4762">
          <p15:clr>
            <a:srgbClr val="FBAE40"/>
          </p15:clr>
        </p15:guide>
        <p15:guide id="2" pos="33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å">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03CA74-5E5E-5842-99AC-D31243FDD361}"/>
              </a:ext>
            </a:extLst>
          </p:cNvPr>
          <p:cNvSpPr/>
          <p:nvPr userDrawn="1"/>
        </p:nvSpPr>
        <p:spPr>
          <a:xfrm>
            <a:off x="252000" y="252248"/>
            <a:ext cx="10188000" cy="14615751"/>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44282938"/>
      </p:ext>
    </p:extLst>
  </p:cSld>
  <p:clrMapOvr>
    <a:masterClrMapping/>
  </p:clrMapOvr>
  <p:extLst>
    <p:ext uri="{DCECCB84-F9BA-43D5-87BE-67443E8EF086}">
      <p15:sldGuideLst xmlns:p15="http://schemas.microsoft.com/office/powerpoint/2012/main">
        <p15:guide id="1" orient="horz" pos="4762">
          <p15:clr>
            <a:srgbClr val="FBAE40"/>
          </p15:clr>
        </p15:guide>
        <p15:guide id="2" pos="33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3859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1069208" rtl="0" eaLnBrk="1" latinLnBrk="0" hangingPunct="1">
        <a:lnSpc>
          <a:spcPct val="90000"/>
        </a:lnSpc>
        <a:spcBef>
          <a:spcPct val="0"/>
        </a:spcBef>
        <a:buNone/>
        <a:defRPr sz="5145" b="1" i="0" kern="1200">
          <a:solidFill>
            <a:schemeClr val="tx1"/>
          </a:solidFill>
          <a:latin typeface="Adobe Garamond Pro" panose="02020502060506020403" pitchFamily="18" charset="0"/>
          <a:ea typeface="+mj-ea"/>
          <a:cs typeface="+mj-cs"/>
        </a:defRPr>
      </a:lvl1pPr>
    </p:titleStyle>
    <p:bodyStyle>
      <a:lvl1pPr marL="0" indent="0" algn="l" defTabSz="1069208" rtl="0" eaLnBrk="1" latinLnBrk="0" hangingPunct="1">
        <a:lnSpc>
          <a:spcPct val="90000"/>
        </a:lnSpc>
        <a:spcBef>
          <a:spcPts val="1169"/>
        </a:spcBef>
        <a:buFont typeface="Arial" panose="020B0604020202020204" pitchFamily="34" charset="0"/>
        <a:buNone/>
        <a:defRPr sz="3274" b="0" i="0" kern="1200">
          <a:solidFill>
            <a:srgbClr val="000000"/>
          </a:solidFill>
          <a:latin typeface="Frutiger LT Std 45 Light" panose="020B0402020204020204" pitchFamily="34" charset="0"/>
          <a:ea typeface="+mn-ea"/>
          <a:cs typeface="+mn-cs"/>
        </a:defRPr>
      </a:lvl1pPr>
      <a:lvl2pPr marL="534604" indent="0" algn="l" defTabSz="1069208" rtl="0" eaLnBrk="1" latinLnBrk="0" hangingPunct="1">
        <a:lnSpc>
          <a:spcPct val="90000"/>
        </a:lnSpc>
        <a:spcBef>
          <a:spcPts val="585"/>
        </a:spcBef>
        <a:buFont typeface="Arial" panose="020B0604020202020204" pitchFamily="34" charset="0"/>
        <a:buNone/>
        <a:defRPr sz="2806" kern="1200">
          <a:solidFill>
            <a:schemeClr val="tx1"/>
          </a:solidFill>
          <a:latin typeface="+mn-lt"/>
          <a:ea typeface="+mn-ea"/>
          <a:cs typeface="+mn-cs"/>
        </a:defRPr>
      </a:lvl2pPr>
      <a:lvl3pPr marL="1069208" indent="0" algn="l" defTabSz="1069208" rtl="0" eaLnBrk="1" latinLnBrk="0" hangingPunct="1">
        <a:lnSpc>
          <a:spcPct val="90000"/>
        </a:lnSpc>
        <a:spcBef>
          <a:spcPts val="585"/>
        </a:spcBef>
        <a:buFont typeface="Arial" panose="020B0604020202020204" pitchFamily="34" charset="0"/>
        <a:buNone/>
        <a:defRPr sz="2339" kern="1200">
          <a:solidFill>
            <a:schemeClr val="tx1"/>
          </a:solidFill>
          <a:latin typeface="+mn-lt"/>
          <a:ea typeface="+mn-ea"/>
          <a:cs typeface="+mn-cs"/>
        </a:defRPr>
      </a:lvl3pPr>
      <a:lvl4pPr marL="1603812" indent="0" algn="l" defTabSz="1069208" rtl="0" eaLnBrk="1" latinLnBrk="0" hangingPunct="1">
        <a:lnSpc>
          <a:spcPct val="90000"/>
        </a:lnSpc>
        <a:spcBef>
          <a:spcPts val="585"/>
        </a:spcBef>
        <a:buFont typeface="Arial" panose="020B0604020202020204" pitchFamily="34" charset="0"/>
        <a:buNone/>
        <a:defRPr sz="2105" kern="1200">
          <a:solidFill>
            <a:schemeClr val="tx1"/>
          </a:solidFill>
          <a:latin typeface="+mn-lt"/>
          <a:ea typeface="+mn-ea"/>
          <a:cs typeface="+mn-cs"/>
        </a:defRPr>
      </a:lvl4pPr>
      <a:lvl5pPr marL="2138416" indent="0" algn="l" defTabSz="1069208" rtl="0" eaLnBrk="1" latinLnBrk="0" hangingPunct="1">
        <a:lnSpc>
          <a:spcPct val="90000"/>
        </a:lnSpc>
        <a:spcBef>
          <a:spcPts val="585"/>
        </a:spcBef>
        <a:buFont typeface="Arial" panose="020B0604020202020204" pitchFamily="34" charset="0"/>
        <a:buNone/>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3" userDrawn="1">
          <p15:clr>
            <a:srgbClr val="F26B43"/>
          </p15:clr>
        </p15:guide>
        <p15:guide id="2" pos="14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p:cNvPicPr>
            <a:picLocks noChangeAspect="1"/>
          </p:cNvPicPr>
          <p:nvPr/>
        </p:nvPicPr>
        <p:blipFill rotWithShape="1">
          <a:blip r:embed="rId2"/>
          <a:srcRect t="68187" b="8361"/>
          <a:stretch/>
        </p:blipFill>
        <p:spPr>
          <a:xfrm>
            <a:off x="252000" y="252001"/>
            <a:ext cx="10188000" cy="3167990"/>
          </a:xfrm>
          <a:prstGeom prst="rect">
            <a:avLst/>
          </a:prstGeom>
        </p:spPr>
      </p:pic>
      <p:sp>
        <p:nvSpPr>
          <p:cNvPr id="8" name="Rubrik 3">
            <a:extLst>
              <a:ext uri="{FF2B5EF4-FFF2-40B4-BE49-F238E27FC236}">
                <a16:creationId xmlns:a16="http://schemas.microsoft.com/office/drawing/2014/main" id="{1BB3B918-D81E-1441-AAD7-9C5318F6CE9D}"/>
              </a:ext>
            </a:extLst>
          </p:cNvPr>
          <p:cNvSpPr txBox="1">
            <a:spLocks/>
          </p:cNvSpPr>
          <p:nvPr/>
        </p:nvSpPr>
        <p:spPr>
          <a:xfrm>
            <a:off x="720001" y="4251159"/>
            <a:ext cx="9290274" cy="394543"/>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pPr>
            <a:r>
              <a:rPr lang="en-GB" sz="2100" cap="all" spc="100" dirty="0" err="1">
                <a:latin typeface="Frutiger LT Std 65" panose="020B0602020204020204" pitchFamily="34" charset="0"/>
              </a:rPr>
              <a:t>Överrubrik</a:t>
            </a:r>
            <a:r>
              <a:rPr lang="en-GB" sz="2100" cap="all" spc="100" dirty="0">
                <a:latin typeface="Frutiger LT Std 65" panose="020B0602020204020204" pitchFamily="34" charset="0"/>
              </a:rPr>
              <a:t> – </a:t>
            </a:r>
            <a:r>
              <a:rPr lang="en-GB" sz="2100" cap="all" spc="100" dirty="0" err="1">
                <a:latin typeface="Frutiger LT Std 65" panose="020B0602020204020204" pitchFamily="34" charset="0"/>
              </a:rPr>
              <a:t>Ej</a:t>
            </a:r>
            <a:r>
              <a:rPr lang="en-GB" sz="2100" cap="all" spc="100" dirty="0">
                <a:latin typeface="Frutiger LT Std 65" panose="020B0602020204020204" pitchFamily="34" charset="0"/>
              </a:rPr>
              <a:t> </a:t>
            </a:r>
            <a:r>
              <a:rPr lang="en-GB" sz="2100" cap="all" spc="100" dirty="0" err="1">
                <a:latin typeface="Frutiger LT Std 65" panose="020B0602020204020204" pitchFamily="34" charset="0"/>
              </a:rPr>
              <a:t>nödvändig</a:t>
            </a:r>
            <a:endParaRPr lang="en-GB" sz="5400" dirty="0"/>
          </a:p>
        </p:txBody>
      </p:sp>
      <p:sp>
        <p:nvSpPr>
          <p:cNvPr id="9" name="Rubrik 3">
            <a:extLst>
              <a:ext uri="{FF2B5EF4-FFF2-40B4-BE49-F238E27FC236}">
                <a16:creationId xmlns:a16="http://schemas.microsoft.com/office/drawing/2014/main" id="{384A1C62-4577-AD48-A8E7-9903AF28328C}"/>
              </a:ext>
            </a:extLst>
          </p:cNvPr>
          <p:cNvSpPr txBox="1">
            <a:spLocks/>
          </p:cNvSpPr>
          <p:nvPr/>
        </p:nvSpPr>
        <p:spPr>
          <a:xfrm>
            <a:off x="720001" y="7010396"/>
            <a:ext cx="9290274" cy="834189"/>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r>
              <a:rPr lang="en-GB" sz="1800" dirty="0"/>
              <a:t>Ingress – </a:t>
            </a:r>
            <a:r>
              <a:rPr lang="en-GB" sz="1800" dirty="0" err="1"/>
              <a:t>bör</a:t>
            </a:r>
            <a:r>
              <a:rPr lang="en-GB" sz="1800" dirty="0"/>
              <a:t> </a:t>
            </a:r>
            <a:r>
              <a:rPr lang="en-GB" sz="1800" dirty="0" err="1"/>
              <a:t>vara</a:t>
            </a:r>
            <a:r>
              <a:rPr lang="en-GB" sz="1800" dirty="0"/>
              <a:t> max </a:t>
            </a:r>
            <a:r>
              <a:rPr lang="en-GB" sz="1800" dirty="0" err="1"/>
              <a:t>tre</a:t>
            </a:r>
            <a:r>
              <a:rPr lang="en-GB" sz="1800" dirty="0"/>
              <a:t> </a:t>
            </a:r>
            <a:r>
              <a:rPr lang="en-GB" sz="1800" dirty="0" err="1"/>
              <a:t>rader</a:t>
            </a:r>
            <a:r>
              <a:rPr lang="en-GB" sz="1800" dirty="0"/>
              <a:t>. </a:t>
            </a:r>
            <a:r>
              <a:rPr lang="en-GB" sz="1800" dirty="0" err="1"/>
              <a:t>Olo</a:t>
            </a:r>
            <a:r>
              <a:rPr lang="en-GB" sz="1800" dirty="0"/>
              <a:t> que </a:t>
            </a:r>
            <a:r>
              <a:rPr lang="en-GB" sz="1800" dirty="0" err="1"/>
              <a:t>liciumque</a:t>
            </a:r>
            <a:r>
              <a:rPr lang="en-GB" sz="1800" dirty="0"/>
              <a:t> </a:t>
            </a:r>
            <a:r>
              <a:rPr lang="en-GB" sz="1800" dirty="0" err="1"/>
              <a:t>porem</a:t>
            </a:r>
            <a:r>
              <a:rPr lang="en-GB" sz="1800" dirty="0"/>
              <a:t> </a:t>
            </a:r>
            <a:r>
              <a:rPr lang="en-GB" sz="1800" dirty="0" err="1"/>
              <a:t>harum</a:t>
            </a:r>
            <a:r>
              <a:rPr lang="en-GB" sz="1800" dirty="0"/>
              <a:t> </a:t>
            </a:r>
            <a:r>
              <a:rPr lang="en-GB" sz="1800" dirty="0" err="1"/>
              <a:t>hiliquidis</a:t>
            </a:r>
            <a:r>
              <a:rPr lang="en-GB" sz="1800" dirty="0"/>
              <a:t> </a:t>
            </a:r>
            <a:r>
              <a:rPr lang="en-GB" sz="1800" dirty="0" err="1"/>
              <a:t>ium</a:t>
            </a:r>
            <a:r>
              <a:rPr lang="en-GB" sz="1800" dirty="0"/>
              <a:t> quo </a:t>
            </a:r>
            <a:r>
              <a:rPr lang="en-GB" sz="1800" dirty="0" err="1"/>
              <a:t>doloreped</a:t>
            </a:r>
            <a:r>
              <a:rPr lang="en-GB" sz="1800" dirty="0"/>
              <a:t> qui </a:t>
            </a:r>
            <a:r>
              <a:rPr lang="en-GB" sz="1800" dirty="0" err="1"/>
              <a:t>aperum</a:t>
            </a:r>
            <a:r>
              <a:rPr lang="en-GB" sz="1800" dirty="0"/>
              <a:t> </a:t>
            </a:r>
            <a:r>
              <a:rPr lang="en-GB" sz="1800" dirty="0" err="1"/>
              <a:t>doluptia</a:t>
            </a:r>
            <a:r>
              <a:rPr lang="en-GB" sz="1800" dirty="0"/>
              <a:t> </a:t>
            </a:r>
            <a:r>
              <a:rPr lang="en-GB" sz="1800" dirty="0" err="1"/>
              <a:t>perumen</a:t>
            </a:r>
            <a:r>
              <a:rPr lang="en-GB" sz="1800" dirty="0"/>
              <a:t> </a:t>
            </a:r>
            <a:r>
              <a:rPr lang="en-GB" sz="1800" dirty="0" err="1"/>
              <a:t>ditatestia</a:t>
            </a:r>
            <a:r>
              <a:rPr lang="en-GB" sz="1800" dirty="0"/>
              <a:t> qui </a:t>
            </a:r>
            <a:r>
              <a:rPr lang="en-GB" sz="1800" dirty="0" err="1"/>
              <a:t>volupta</a:t>
            </a:r>
            <a:r>
              <a:rPr lang="en-GB" sz="1800" dirty="0"/>
              <a:t> </a:t>
            </a:r>
            <a:r>
              <a:rPr lang="en-GB" sz="1800" dirty="0" err="1"/>
              <a:t>spedipsusam</a:t>
            </a:r>
            <a:r>
              <a:rPr lang="en-GB" sz="1800" dirty="0"/>
              <a:t>, </a:t>
            </a:r>
            <a:r>
              <a:rPr lang="en-GB" sz="1800" dirty="0" err="1"/>
              <a:t>te</a:t>
            </a:r>
            <a:r>
              <a:rPr lang="en-GB" sz="1800" dirty="0"/>
              <a:t> </a:t>
            </a:r>
            <a:r>
              <a:rPr lang="en-GB" sz="1800" dirty="0" err="1"/>
              <a:t>plab</a:t>
            </a:r>
            <a:r>
              <a:rPr lang="en-GB" sz="1800" dirty="0"/>
              <a:t> </a:t>
            </a:r>
            <a:r>
              <a:rPr lang="en-GB" sz="1800" dirty="0" err="1"/>
              <a:t>ipiet</a:t>
            </a:r>
            <a:r>
              <a:rPr lang="en-GB" sz="1800" dirty="0"/>
              <a:t> </a:t>
            </a:r>
            <a:r>
              <a:rPr lang="en-GB" sz="1800" dirty="0" err="1"/>
              <a:t>voluptusamus</a:t>
            </a:r>
            <a:r>
              <a:rPr lang="en-GB" sz="1800" dirty="0"/>
              <a:t> </a:t>
            </a:r>
            <a:r>
              <a:rPr lang="en-GB" sz="1800" dirty="0" err="1"/>
              <a:t>alibus</a:t>
            </a:r>
            <a:r>
              <a:rPr lang="en-GB" sz="1800" dirty="0"/>
              <a:t> </a:t>
            </a:r>
            <a:r>
              <a:rPr lang="en-GB" sz="1800" dirty="0" err="1"/>
              <a:t>ent</a:t>
            </a:r>
            <a:r>
              <a:rPr lang="en-GB" sz="1800" dirty="0"/>
              <a:t> lit </a:t>
            </a:r>
            <a:r>
              <a:rPr lang="en-GB" sz="1800" dirty="0" err="1"/>
              <a:t>aut</a:t>
            </a:r>
            <a:r>
              <a:rPr lang="en-GB" sz="1800" dirty="0"/>
              <a:t> qui </a:t>
            </a:r>
            <a:r>
              <a:rPr lang="en-GB" sz="1800" dirty="0" err="1"/>
              <a:t>aut</a:t>
            </a:r>
            <a:r>
              <a:rPr lang="en-GB" sz="1800" dirty="0"/>
              <a:t> </a:t>
            </a:r>
            <a:r>
              <a:rPr lang="en-GB" sz="1800" dirty="0" err="1"/>
              <a:t>placienem</a:t>
            </a:r>
            <a:r>
              <a:rPr lang="en-GB" sz="1800" dirty="0"/>
              <a:t> es </a:t>
            </a:r>
            <a:r>
              <a:rPr lang="en-GB" sz="1800" dirty="0" err="1"/>
              <a:t>aliberum</a:t>
            </a:r>
            <a:r>
              <a:rPr lang="en-GB" sz="1800" dirty="0"/>
              <a:t> sum </a:t>
            </a:r>
            <a:r>
              <a:rPr lang="en-GB" sz="1800" dirty="0" err="1"/>
              <a:t>ea</a:t>
            </a:r>
            <a:r>
              <a:rPr lang="en-GB" sz="1800" dirty="0"/>
              <a:t> </a:t>
            </a:r>
            <a:r>
              <a:rPr lang="en-GB" sz="1800" dirty="0" err="1"/>
              <a:t>aut</a:t>
            </a:r>
            <a:r>
              <a:rPr lang="en-GB" sz="1800" dirty="0"/>
              <a:t> </a:t>
            </a:r>
            <a:r>
              <a:rPr lang="en-GB" sz="1800" dirty="0" err="1"/>
              <a:t>harum</a:t>
            </a:r>
            <a:r>
              <a:rPr lang="en-GB" sz="1800" dirty="0"/>
              <a:t> sit </a:t>
            </a:r>
            <a:r>
              <a:rPr lang="en-GB" sz="1800" dirty="0" err="1"/>
              <a:t>apiciat</a:t>
            </a:r>
            <a:r>
              <a:rPr lang="en-GB" sz="1800" dirty="0"/>
              <a:t> </a:t>
            </a:r>
            <a:r>
              <a:rPr lang="en-GB" sz="1800" dirty="0" err="1"/>
              <a:t>invenda</a:t>
            </a:r>
            <a:r>
              <a:rPr lang="en-GB" sz="1800" dirty="0"/>
              <a:t> </a:t>
            </a:r>
            <a:r>
              <a:rPr lang="en-GB" sz="1800" dirty="0" err="1"/>
              <a:t>ecerorumquam</a:t>
            </a:r>
            <a:r>
              <a:rPr lang="en-GB" sz="1800" dirty="0"/>
              <a:t>.</a:t>
            </a:r>
          </a:p>
        </p:txBody>
      </p:sp>
      <p:sp>
        <p:nvSpPr>
          <p:cNvPr id="11" name="Rubrik 3">
            <a:extLst>
              <a:ext uri="{FF2B5EF4-FFF2-40B4-BE49-F238E27FC236}">
                <a16:creationId xmlns:a16="http://schemas.microsoft.com/office/drawing/2014/main" id="{D449DA38-76AB-8940-A23E-8D951EF7AE70}"/>
              </a:ext>
            </a:extLst>
          </p:cNvPr>
          <p:cNvSpPr txBox="1">
            <a:spLocks/>
          </p:cNvSpPr>
          <p:nvPr/>
        </p:nvSpPr>
        <p:spPr>
          <a:xfrm>
            <a:off x="720001" y="8024074"/>
            <a:ext cx="9252000" cy="3874678"/>
          </a:xfrm>
          <a:prstGeom prst="rect">
            <a:avLst/>
          </a:prstGeom>
        </p:spPr>
        <p:txBody>
          <a:bodyPr lIns="0" tIns="0" rIns="0" bIns="0" numCol="2"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marL="576000" indent="-576000" algn="l">
              <a:lnSpc>
                <a:spcPct val="100000"/>
              </a:lnSpc>
            </a:pPr>
            <a:r>
              <a:rPr lang="en-GB" sz="1400" dirty="0">
                <a:solidFill>
                  <a:srgbClr val="000000"/>
                </a:solidFill>
                <a:latin typeface="Frutiger LT Std 45 Light" panose="020B0402020204020204" pitchFamily="34" charset="0"/>
              </a:rPr>
              <a:t>Date:</a:t>
            </a:r>
            <a:r>
              <a:rPr lang="en-GB" sz="1400" b="0" dirty="0">
                <a:solidFill>
                  <a:srgbClr val="000000"/>
                </a:solidFill>
                <a:latin typeface="Frutiger LT Std 45 Light" panose="020B0402020204020204" pitchFamily="34" charset="0"/>
              </a:rPr>
              <a:t>	2</a:t>
            </a:r>
            <a:r>
              <a:rPr lang="en-GB" sz="1400" b="0" baseline="30000" dirty="0">
                <a:solidFill>
                  <a:srgbClr val="000000"/>
                </a:solidFill>
                <a:latin typeface="Frutiger LT Std 45 Light" panose="020B0402020204020204" pitchFamily="34" charset="0"/>
              </a:rPr>
              <a:t>nd</a:t>
            </a:r>
            <a:r>
              <a:rPr lang="en-GB" sz="1400" b="0" dirty="0">
                <a:solidFill>
                  <a:srgbClr val="000000"/>
                </a:solidFill>
                <a:latin typeface="Frutiger LT Std 45 Light" panose="020B0402020204020204" pitchFamily="34" charset="0"/>
              </a:rPr>
              <a:t> of October 2019</a:t>
            </a:r>
          </a:p>
          <a:p>
            <a:pPr marL="576000" indent="-576000" algn="l">
              <a:lnSpc>
                <a:spcPct val="100000"/>
              </a:lnSpc>
            </a:pPr>
            <a:r>
              <a:rPr lang="en-GB" sz="1400" dirty="0">
                <a:solidFill>
                  <a:srgbClr val="000000"/>
                </a:solidFill>
                <a:latin typeface="Frutiger LT Std 45 Light" panose="020B0402020204020204" pitchFamily="34" charset="0"/>
              </a:rPr>
              <a:t>Time:</a:t>
            </a:r>
            <a:r>
              <a:rPr lang="en-GB" sz="1400" b="0" dirty="0">
                <a:solidFill>
                  <a:srgbClr val="000000"/>
                </a:solidFill>
                <a:latin typeface="Frutiger LT Std 45 Light" panose="020B0402020204020204" pitchFamily="34" charset="0"/>
              </a:rPr>
              <a:t>	13.00–15.30</a:t>
            </a:r>
          </a:p>
          <a:p>
            <a:pPr marL="576000" indent="-576000" algn="l">
              <a:lnSpc>
                <a:spcPct val="100000"/>
              </a:lnSpc>
            </a:pPr>
            <a:r>
              <a:rPr lang="en-GB" sz="1400" dirty="0">
                <a:solidFill>
                  <a:srgbClr val="000000"/>
                </a:solidFill>
                <a:latin typeface="Frutiger LT Std 45 Light" panose="020B0402020204020204" pitchFamily="34" charset="0"/>
              </a:rPr>
              <a:t>Place:</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Hörsalen</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Pufendorfinstitutet</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Classicum</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Biskopsgatan</a:t>
            </a:r>
            <a:r>
              <a:rPr lang="en-GB" sz="1400" b="0" dirty="0">
                <a:solidFill>
                  <a:srgbClr val="000000"/>
                </a:solidFill>
                <a:latin typeface="Frutiger LT Std 45 Light" panose="020B0402020204020204" pitchFamily="34" charset="0"/>
              </a:rPr>
              <a:t> 3, Lund </a:t>
            </a:r>
          </a:p>
          <a:p>
            <a:pPr indent="-1080000" algn="l">
              <a:lnSpc>
                <a:spcPct val="100000"/>
              </a:lnSpc>
              <a:spcBef>
                <a:spcPts val="600"/>
              </a:spcBef>
            </a:pPr>
            <a:r>
              <a:rPr lang="en-GB" sz="1400" dirty="0">
                <a:solidFill>
                  <a:srgbClr val="000000"/>
                </a:solidFill>
                <a:latin typeface="Frutiger LT Std 45 Light" panose="020B0402020204020204" pitchFamily="34" charset="0"/>
              </a:rPr>
              <a:t>Register before September 25</a:t>
            </a:r>
            <a:r>
              <a:rPr lang="en-GB" sz="1400" baseline="30000" dirty="0">
                <a:solidFill>
                  <a:srgbClr val="000000"/>
                </a:solidFill>
                <a:latin typeface="Frutiger LT Std 45 Light" panose="020B0402020204020204" pitchFamily="34" charset="0"/>
              </a:rPr>
              <a:t>th</a:t>
            </a:r>
            <a:r>
              <a:rPr lang="en-GB" sz="1400" dirty="0">
                <a:solidFill>
                  <a:srgbClr val="000000"/>
                </a:solidFill>
                <a:latin typeface="Frutiger LT Std 45 Light" panose="020B0402020204020204" pitchFamily="34" charset="0"/>
              </a:rPr>
              <a:t>: </a:t>
            </a:r>
            <a:r>
              <a:rPr lang="en-GB" sz="1400" b="0" dirty="0">
                <a:solidFill>
                  <a:srgbClr val="000000"/>
                </a:solidFill>
                <a:latin typeface="Frutiger LT Std 45 Light" panose="020B0402020204020204" pitchFamily="34" charset="0"/>
              </a:rPr>
              <a:t>https://www.cec.lu.se/event/</a:t>
            </a:r>
            <a:r>
              <a:rPr lang="en-GB" sz="1400" b="0" dirty="0" err="1">
                <a:solidFill>
                  <a:srgbClr val="000000"/>
                </a:solidFill>
                <a:latin typeface="Frutiger LT Std 45 Light" panose="020B0402020204020204" pitchFamily="34" charset="0"/>
              </a:rPr>
              <a:t>cec</a:t>
            </a:r>
            <a:r>
              <a:rPr lang="en-GB" sz="1400" b="0" dirty="0">
                <a:solidFill>
                  <a:srgbClr val="000000"/>
                </a:solidFill>
                <a:latin typeface="Frutiger LT Std 45 Light" panose="020B0402020204020204" pitchFamily="34" charset="0"/>
              </a:rPr>
              <a:t>-fellows-</a:t>
            </a:r>
            <a:br>
              <a:rPr lang="en-GB" sz="1400" b="0" dirty="0">
                <a:solidFill>
                  <a:srgbClr val="000000"/>
                </a:solidFill>
                <a:latin typeface="Frutiger LT Std 45 Light" panose="020B0402020204020204" pitchFamily="34" charset="0"/>
              </a:rPr>
            </a:br>
            <a:r>
              <a:rPr lang="en-GB" sz="1400" b="0" dirty="0">
                <a:solidFill>
                  <a:srgbClr val="000000"/>
                </a:solidFill>
                <a:latin typeface="Frutiger LT Std 45 Light" panose="020B0402020204020204" pitchFamily="34" charset="0"/>
              </a:rPr>
              <a:t>concept-seminar-on-scenario </a:t>
            </a:r>
          </a:p>
          <a:p>
            <a:pPr algn="l">
              <a:lnSpc>
                <a:spcPct val="100000"/>
              </a:lnSpc>
              <a:spcBef>
                <a:spcPts val="1800"/>
              </a:spcBef>
            </a:pPr>
            <a:r>
              <a:rPr lang="en-GB" sz="1400" cap="all" spc="50" dirty="0" err="1">
                <a:latin typeface="Frutiger LT Std 45 Light" panose="020B0402020204020204" pitchFamily="34" charset="0"/>
              </a:rPr>
              <a:t>Mellanrubrik</a:t>
            </a:r>
            <a:endParaRPr lang="en-GB" sz="1400" cap="all" spc="50" dirty="0">
              <a:latin typeface="Frutiger LT Std 45 Light" panose="020B0402020204020204" pitchFamily="34" charset="0"/>
            </a:endParaRPr>
          </a:p>
          <a:p>
            <a:pPr algn="l">
              <a:lnSpc>
                <a:spcPct val="100000"/>
              </a:lnSpc>
            </a:pPr>
            <a:r>
              <a:rPr lang="en-US" sz="1400" b="0" dirty="0">
                <a:solidFill>
                  <a:srgbClr val="000000"/>
                </a:solidFill>
                <a:latin typeface="Frutiger LT Std 45 Light" panose="020B0402020204020204" pitchFamily="34" charset="0"/>
              </a:rPr>
              <a:t>We will have interdisciplinary presentations to straighten out the concept of Scenario as a research perspective.</a:t>
            </a:r>
          </a:p>
          <a:p>
            <a:pPr indent="180000" algn="l">
              <a:lnSpc>
                <a:spcPct val="100000"/>
              </a:lnSpc>
            </a:pPr>
            <a:r>
              <a:rPr lang="en-US" sz="1400" b="0" dirty="0">
                <a:solidFill>
                  <a:srgbClr val="000000"/>
                </a:solidFill>
                <a:latin typeface="Frutiger LT Std 45 Light" panose="020B0402020204020204" pitchFamily="34" charset="0"/>
              </a:rPr>
              <a:t>The seminar on Scenario will consist of five short presentations from different research fields and present different ways in which it is understood. There will be ample room for questions and discussion, with lots of opportunities for generating new and interesting research ideas.</a:t>
            </a:r>
          </a:p>
          <a:p>
            <a:pPr algn="l">
              <a:lnSpc>
                <a:spcPct val="100000"/>
              </a:lnSpc>
              <a:spcBef>
                <a:spcPts val="1800"/>
              </a:spcBef>
            </a:pPr>
            <a:r>
              <a:rPr lang="en-GB" sz="1400" cap="all" spc="50" dirty="0">
                <a:latin typeface="Frutiger LT Std 45 Light" panose="020B0402020204020204" pitchFamily="34" charset="0"/>
              </a:rPr>
              <a:t>Program (</a:t>
            </a:r>
            <a:r>
              <a:rPr lang="en-GB" sz="1400" cap="all" spc="50" dirty="0" err="1">
                <a:latin typeface="Frutiger LT Std 45 Light" panose="020B0402020204020204" pitchFamily="34" charset="0"/>
              </a:rPr>
              <a:t>mellanrubrik</a:t>
            </a:r>
            <a:r>
              <a:rPr lang="en-GB" sz="1400" cap="all" spc="50" dirty="0">
                <a:latin typeface="Frutiger LT Std 45 Light" panose="020B0402020204020204" pitchFamily="34" charset="0"/>
              </a:rPr>
              <a:t>)</a:t>
            </a:r>
          </a:p>
          <a:p>
            <a:pPr algn="l">
              <a:lnSpc>
                <a:spcPct val="100000"/>
              </a:lnSpc>
              <a:spcBef>
                <a:spcPts val="600"/>
              </a:spcBef>
            </a:pPr>
            <a:r>
              <a:rPr lang="en-GB" sz="1400" b="0" dirty="0">
                <a:solidFill>
                  <a:srgbClr val="000000"/>
                </a:solidFill>
                <a:latin typeface="Frutiger LT Std 45 Light" panose="020B0402020204020204" pitchFamily="34" charset="0"/>
              </a:rPr>
              <a:t>Introduction &amp; information from CEC Fellows, </a:t>
            </a:r>
            <a:br>
              <a:rPr lang="en-GB" sz="1400" b="0" dirty="0">
                <a:solidFill>
                  <a:srgbClr val="000000"/>
                </a:solidFill>
                <a:latin typeface="Frutiger LT Std 45 Light" panose="020B0402020204020204" pitchFamily="34" charset="0"/>
              </a:rPr>
            </a:br>
            <a:r>
              <a:rPr lang="en-GB" sz="1400" b="0" i="1" dirty="0">
                <a:solidFill>
                  <a:srgbClr val="000000"/>
                </a:solidFill>
                <a:latin typeface="Frutiger LT Std 45 Light" panose="020B0402020204020204" pitchFamily="34" charset="0"/>
              </a:rPr>
              <a:t>Yann Clough, Cerina Wittbom</a:t>
            </a:r>
          </a:p>
          <a:p>
            <a:pPr algn="l">
              <a:lnSpc>
                <a:spcPct val="100000"/>
              </a:lnSpc>
              <a:spcBef>
                <a:spcPts val="600"/>
              </a:spcBef>
            </a:pPr>
            <a:r>
              <a:rPr lang="en-GB" sz="1400" b="0" dirty="0">
                <a:solidFill>
                  <a:srgbClr val="000000"/>
                </a:solidFill>
                <a:latin typeface="Frutiger LT Std 45 Light" panose="020B0402020204020204" pitchFamily="34" charset="0"/>
              </a:rPr>
              <a:t>TBA </a:t>
            </a:r>
            <a:r>
              <a:rPr lang="en-GB" sz="1400" b="0" i="1" dirty="0">
                <a:solidFill>
                  <a:srgbClr val="000000"/>
                </a:solidFill>
                <a:latin typeface="Frutiger LT Std 45 Light" panose="020B0402020204020204" pitchFamily="34" charset="0"/>
              </a:rPr>
              <a:t>Moa Petersén (Arts &amp; Cultural Sciences)</a:t>
            </a:r>
          </a:p>
          <a:p>
            <a:pPr algn="l">
              <a:lnSpc>
                <a:spcPct val="100000"/>
              </a:lnSpc>
              <a:spcBef>
                <a:spcPts val="600"/>
              </a:spcBef>
            </a:pPr>
            <a:r>
              <a:rPr lang="en-GB" sz="1400" b="0" dirty="0">
                <a:solidFill>
                  <a:srgbClr val="000000"/>
                </a:solidFill>
                <a:latin typeface="Frutiger LT Std 45 Light" panose="020B0402020204020204" pitchFamily="34" charset="0"/>
              </a:rPr>
              <a:t>Scenarios in the history of knowledge, </a:t>
            </a:r>
            <a:r>
              <a:rPr lang="en-GB" sz="1400" b="0" i="1" dirty="0">
                <a:solidFill>
                  <a:srgbClr val="000000"/>
                </a:solidFill>
                <a:latin typeface="Frutiger LT Std 45 Light" panose="020B0402020204020204" pitchFamily="34" charset="0"/>
              </a:rPr>
              <a:t>David Larsson Heidenblad (History)</a:t>
            </a:r>
          </a:p>
          <a:p>
            <a:pPr algn="l">
              <a:lnSpc>
                <a:spcPct val="100000"/>
              </a:lnSpc>
              <a:spcBef>
                <a:spcPts val="600"/>
              </a:spcBef>
            </a:pPr>
            <a:r>
              <a:rPr lang="en-GB" sz="1400" b="0" dirty="0">
                <a:solidFill>
                  <a:srgbClr val="000000"/>
                </a:solidFill>
                <a:latin typeface="Frutiger LT Std 45 Light" panose="020B0402020204020204" pitchFamily="34" charset="0"/>
              </a:rPr>
              <a:t>The stories that humans and climate scenarios tell each other, </a:t>
            </a:r>
            <a:r>
              <a:rPr lang="en-GB" sz="1400" b="0" i="1" dirty="0">
                <a:solidFill>
                  <a:srgbClr val="000000"/>
                </a:solidFill>
                <a:latin typeface="Frutiger LT Std 45 Light" panose="020B0402020204020204" pitchFamily="34" charset="0"/>
              </a:rPr>
              <a:t>Kimberly Nicholas (LUCSUS) </a:t>
            </a:r>
          </a:p>
          <a:p>
            <a:pPr algn="l">
              <a:lnSpc>
                <a:spcPct val="100000"/>
              </a:lnSpc>
              <a:spcBef>
                <a:spcPts val="600"/>
              </a:spcBef>
            </a:pPr>
            <a:r>
              <a:rPr lang="en-GB" sz="1400" b="0" dirty="0">
                <a:solidFill>
                  <a:srgbClr val="000000"/>
                </a:solidFill>
                <a:latin typeface="Frutiger LT Std 45 Light" panose="020B0402020204020204" pitchFamily="34" charset="0"/>
              </a:rPr>
              <a:t>Energy Scenarios – Preparing for or shaping the future, </a:t>
            </a:r>
            <a:r>
              <a:rPr lang="en-GB" sz="1400" b="0" i="1" dirty="0">
                <a:solidFill>
                  <a:srgbClr val="000000"/>
                </a:solidFill>
                <a:latin typeface="Frutiger LT Std 45 Light" panose="020B0402020204020204" pitchFamily="34" charset="0"/>
              </a:rPr>
              <a:t>Max Åhman (IMES)</a:t>
            </a:r>
          </a:p>
          <a:p>
            <a:pPr algn="l">
              <a:lnSpc>
                <a:spcPct val="100000"/>
              </a:lnSpc>
              <a:spcBef>
                <a:spcPts val="600"/>
              </a:spcBef>
            </a:pPr>
            <a:r>
              <a:rPr lang="en-GB" sz="1400" b="0" dirty="0">
                <a:solidFill>
                  <a:srgbClr val="000000"/>
                </a:solidFill>
                <a:latin typeface="Frutiger LT Std 45 Light" panose="020B0402020204020204" pitchFamily="34" charset="0"/>
              </a:rPr>
              <a:t>The use of scenarios at </a:t>
            </a:r>
            <a:r>
              <a:rPr lang="en-GB" sz="1400" b="0" dirty="0" err="1">
                <a:solidFill>
                  <a:srgbClr val="000000"/>
                </a:solidFill>
                <a:latin typeface="Frutiger LT Std 45 Light" panose="020B0402020204020204" pitchFamily="34" charset="0"/>
              </a:rPr>
              <a:t>Agrifood</a:t>
            </a:r>
            <a:r>
              <a:rPr lang="en-GB" sz="1400" b="0" dirty="0">
                <a:solidFill>
                  <a:srgbClr val="000000"/>
                </a:solidFill>
                <a:latin typeface="Frutiger LT Std 45 Light" panose="020B0402020204020204" pitchFamily="34" charset="0"/>
              </a:rPr>
              <a:t> Economics Centre, </a:t>
            </a:r>
            <a:r>
              <a:rPr lang="en-GB" sz="1400" b="0" i="1" dirty="0">
                <a:solidFill>
                  <a:srgbClr val="000000"/>
                </a:solidFill>
                <a:latin typeface="Frutiger LT Std 45 Light" panose="020B0402020204020204" pitchFamily="34" charset="0"/>
              </a:rPr>
              <a:t>Sören Höjgård (SLU/</a:t>
            </a:r>
            <a:r>
              <a:rPr lang="en-GB" sz="1400" b="0" i="1" dirty="0" err="1">
                <a:solidFill>
                  <a:srgbClr val="000000"/>
                </a:solidFill>
                <a:latin typeface="Frutiger LT Std 45 Light" panose="020B0402020204020204" pitchFamily="34" charset="0"/>
              </a:rPr>
              <a:t>Agrifood</a:t>
            </a:r>
            <a:r>
              <a:rPr lang="en-GB" sz="1400" b="0" i="1" dirty="0">
                <a:solidFill>
                  <a:srgbClr val="000000"/>
                </a:solidFill>
                <a:latin typeface="Frutiger LT Std 45 Light" panose="020B0402020204020204" pitchFamily="34" charset="0"/>
              </a:rPr>
              <a:t>)  </a:t>
            </a:r>
          </a:p>
          <a:p>
            <a:pPr algn="l">
              <a:lnSpc>
                <a:spcPct val="100000"/>
              </a:lnSpc>
              <a:spcBef>
                <a:spcPts val="600"/>
              </a:spcBef>
            </a:pPr>
            <a:r>
              <a:rPr lang="en-GB" sz="1400" b="0" dirty="0" err="1">
                <a:solidFill>
                  <a:srgbClr val="000000"/>
                </a:solidFill>
                <a:latin typeface="Frutiger LT Std 45 Light" panose="020B0402020204020204" pitchFamily="34" charset="0"/>
              </a:rPr>
              <a:t>Fika</a:t>
            </a:r>
            <a:r>
              <a:rPr lang="en-GB" sz="1400" b="0" dirty="0">
                <a:solidFill>
                  <a:srgbClr val="000000"/>
                </a:solidFill>
                <a:latin typeface="Frutiger LT Std 45 Light" panose="020B0402020204020204" pitchFamily="34" charset="0"/>
              </a:rPr>
              <a:t> &amp; Common discussion </a:t>
            </a:r>
          </a:p>
          <a:p>
            <a:pPr algn="l">
              <a:lnSpc>
                <a:spcPct val="100000"/>
              </a:lnSpc>
              <a:spcBef>
                <a:spcPts val="600"/>
              </a:spcBef>
            </a:pPr>
            <a:r>
              <a:rPr lang="en-GB" sz="1400" b="0" dirty="0">
                <a:solidFill>
                  <a:srgbClr val="000000"/>
                </a:solidFill>
                <a:latin typeface="Frutiger LT Std 45 Light" panose="020B0402020204020204" pitchFamily="34" charset="0"/>
              </a:rPr>
              <a:t>Closing words &amp; end</a:t>
            </a:r>
          </a:p>
        </p:txBody>
      </p:sp>
      <p:cxnSp>
        <p:nvCxnSpPr>
          <p:cNvPr id="13" name="Rak 12">
            <a:extLst>
              <a:ext uri="{FF2B5EF4-FFF2-40B4-BE49-F238E27FC236}">
                <a16:creationId xmlns:a16="http://schemas.microsoft.com/office/drawing/2014/main" id="{04145A33-0E50-9941-909D-A22A8E1D77E4}"/>
              </a:ext>
            </a:extLst>
          </p:cNvPr>
          <p:cNvCxnSpPr/>
          <p:nvPr/>
        </p:nvCxnSpPr>
        <p:spPr>
          <a:xfrm>
            <a:off x="720001" y="6763256"/>
            <a:ext cx="925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3CC961FB-8B76-7641-81D0-33B2E59F1C0C}"/>
              </a:ext>
            </a:extLst>
          </p:cNvPr>
          <p:cNvSpPr txBox="1"/>
          <p:nvPr/>
        </p:nvSpPr>
        <p:spPr>
          <a:xfrm>
            <a:off x="252000" y="3419997"/>
            <a:ext cx="10188000" cy="504000"/>
          </a:xfrm>
          <a:prstGeom prst="rect">
            <a:avLst/>
          </a:prstGeom>
          <a:solidFill>
            <a:schemeClr val="accent1"/>
          </a:solidFill>
        </p:spPr>
        <p:txBody>
          <a:bodyPr wrap="square" lIns="0" tIns="72000" rIns="0" bIns="0" rtlCol="0">
            <a:noAutofit/>
          </a:bodyPr>
          <a:lstStyle/>
          <a:p>
            <a:pPr algn="ctr"/>
            <a:r>
              <a:rPr lang="en-GB" sz="2400" b="1" spc="30" dirty="0" err="1">
                <a:solidFill>
                  <a:srgbClr val="FFFFFF"/>
                </a:solidFill>
                <a:latin typeface="Frutiger LT Std 65" panose="020B0602020204020204" pitchFamily="34" charset="0"/>
                <a:ea typeface="+mj-ea"/>
                <a:cs typeface="+mj-cs"/>
              </a:rPr>
              <a:t>Överrubrik</a:t>
            </a:r>
            <a:r>
              <a:rPr lang="en-GB" sz="2400" b="1" spc="30" dirty="0">
                <a:solidFill>
                  <a:srgbClr val="FFFFFF"/>
                </a:solidFill>
                <a:latin typeface="Frutiger LT Std 65" panose="020B0602020204020204" pitchFamily="34" charset="0"/>
                <a:ea typeface="+mj-ea"/>
                <a:cs typeface="+mj-cs"/>
              </a:rPr>
              <a:t> med </a:t>
            </a:r>
            <a:r>
              <a:rPr lang="en-GB" sz="2400" b="1" spc="30" dirty="0" err="1">
                <a:solidFill>
                  <a:srgbClr val="FFFFFF"/>
                </a:solidFill>
                <a:latin typeface="Frutiger LT Std 65" panose="020B0602020204020204" pitchFamily="34" charset="0"/>
                <a:ea typeface="+mj-ea"/>
                <a:cs typeface="+mj-cs"/>
              </a:rPr>
              <a:t>tema</a:t>
            </a:r>
            <a:r>
              <a:rPr lang="en-GB" sz="2400" b="1" spc="30" dirty="0">
                <a:solidFill>
                  <a:srgbClr val="FFFFFF"/>
                </a:solidFill>
                <a:latin typeface="Frutiger LT Std 65" panose="020B0602020204020204" pitchFamily="34" charset="0"/>
                <a:ea typeface="+mj-ea"/>
                <a:cs typeface="+mj-cs"/>
              </a:rPr>
              <a:t>, </a:t>
            </a:r>
            <a:r>
              <a:rPr lang="en-GB" sz="2400" b="1" spc="30" dirty="0" err="1">
                <a:solidFill>
                  <a:srgbClr val="FFFFFF"/>
                </a:solidFill>
                <a:latin typeface="Frutiger LT Std 65" panose="020B0602020204020204" pitchFamily="34" charset="0"/>
                <a:ea typeface="+mj-ea"/>
                <a:cs typeface="+mj-cs"/>
              </a:rPr>
              <a:t>serienamn</a:t>
            </a:r>
            <a:r>
              <a:rPr lang="en-GB" sz="2400" b="1" spc="30" dirty="0">
                <a:solidFill>
                  <a:srgbClr val="FFFFFF"/>
                </a:solidFill>
                <a:latin typeface="Frutiger LT Std 65" panose="020B0602020204020204" pitchFamily="34" charset="0"/>
                <a:ea typeface="+mj-ea"/>
                <a:cs typeface="+mj-cs"/>
              </a:rPr>
              <a:t> etc. Welcome to …</a:t>
            </a:r>
            <a:endParaRPr lang="sv-SE" dirty="0"/>
          </a:p>
        </p:txBody>
      </p:sp>
      <p:sp>
        <p:nvSpPr>
          <p:cNvPr id="18" name="Rubrik 3">
            <a:extLst>
              <a:ext uri="{FF2B5EF4-FFF2-40B4-BE49-F238E27FC236}">
                <a16:creationId xmlns:a16="http://schemas.microsoft.com/office/drawing/2014/main" id="{EB2F7F0A-49ED-EB42-BBB7-1797C18A2059}"/>
              </a:ext>
            </a:extLst>
          </p:cNvPr>
          <p:cNvSpPr txBox="1">
            <a:spLocks/>
          </p:cNvSpPr>
          <p:nvPr/>
        </p:nvSpPr>
        <p:spPr>
          <a:xfrm>
            <a:off x="720001" y="4716379"/>
            <a:ext cx="9290274" cy="1777647"/>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80000"/>
              </a:lnSpc>
              <a:spcBef>
                <a:spcPts val="0"/>
              </a:spcBef>
            </a:pPr>
            <a:r>
              <a:rPr lang="en-GB" sz="8000" dirty="0" err="1"/>
              <a:t>Huvudrubrik</a:t>
            </a:r>
            <a:r>
              <a:rPr lang="en-GB" sz="8000" dirty="0"/>
              <a:t> </a:t>
            </a:r>
            <a:br>
              <a:rPr lang="en-GB" sz="8000" dirty="0"/>
            </a:br>
            <a:r>
              <a:rPr lang="en-GB" sz="8000" dirty="0"/>
              <a:t>– </a:t>
            </a:r>
            <a:r>
              <a:rPr lang="en-GB" sz="8000" dirty="0" err="1"/>
              <a:t>kan</a:t>
            </a:r>
            <a:r>
              <a:rPr lang="en-GB" sz="8000" dirty="0"/>
              <a:t> </a:t>
            </a:r>
            <a:r>
              <a:rPr lang="en-GB" sz="8000" dirty="0" err="1"/>
              <a:t>vara</a:t>
            </a:r>
            <a:r>
              <a:rPr lang="en-GB" sz="8000" dirty="0"/>
              <a:t> 1–3 </a:t>
            </a:r>
            <a:r>
              <a:rPr lang="en-GB" sz="8000" dirty="0" err="1"/>
              <a:t>rader</a:t>
            </a:r>
            <a:endParaRPr lang="en-GB" sz="8000" dirty="0"/>
          </a:p>
        </p:txBody>
      </p:sp>
      <p:pic>
        <p:nvPicPr>
          <p:cNvPr id="16" name="Bildobjekt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5134" y="8939969"/>
            <a:ext cx="877799" cy="877799"/>
          </a:xfrm>
          <a:prstGeom prst="rect">
            <a:avLst/>
          </a:prstGeom>
        </p:spPr>
      </p:pic>
      <p:sp>
        <p:nvSpPr>
          <p:cNvPr id="21" name="Rubrik 3">
            <a:extLst>
              <a:ext uri="{FF2B5EF4-FFF2-40B4-BE49-F238E27FC236}">
                <a16:creationId xmlns:a16="http://schemas.microsoft.com/office/drawing/2014/main" id="{389479E3-793A-954A-846F-C2E630E5FD21}"/>
              </a:ext>
            </a:extLst>
          </p:cNvPr>
          <p:cNvSpPr txBox="1">
            <a:spLocks/>
          </p:cNvSpPr>
          <p:nvPr/>
        </p:nvSpPr>
        <p:spPr>
          <a:xfrm>
            <a:off x="720001" y="13031234"/>
            <a:ext cx="7718146" cy="192457"/>
          </a:xfrm>
          <a:prstGeom prst="rect">
            <a:avLst/>
          </a:prstGeom>
        </p:spPr>
        <p:txBody>
          <a:bodyPr lIns="0" tIns="0" rIns="0" bIns="0" numCol="1"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lvl="0" algn="l">
              <a:lnSpc>
                <a:spcPct val="100000"/>
              </a:lnSpc>
              <a:spcBef>
                <a:spcPts val="1800"/>
              </a:spcBef>
            </a:pPr>
            <a:r>
              <a:rPr lang="en-GB" sz="1200" cap="all" spc="50" dirty="0">
                <a:latin typeface="Frutiger LT Std 45 Light" panose="020B0402020204020204" pitchFamily="34" charset="0"/>
              </a:rPr>
              <a:t>About the seminars</a:t>
            </a:r>
            <a:endParaRPr lang="en-GB" sz="1200" b="0" i="1" dirty="0">
              <a:solidFill>
                <a:srgbClr val="000000"/>
              </a:solidFill>
              <a:latin typeface="Frutiger LT Std 45 Light" panose="020B0402020204020204" pitchFamily="34" charset="0"/>
            </a:endParaRPr>
          </a:p>
        </p:txBody>
      </p:sp>
      <p:cxnSp>
        <p:nvCxnSpPr>
          <p:cNvPr id="22" name="Rak 21">
            <a:extLst>
              <a:ext uri="{FF2B5EF4-FFF2-40B4-BE49-F238E27FC236}">
                <a16:creationId xmlns:a16="http://schemas.microsoft.com/office/drawing/2014/main" id="{C8204008-3E0F-8946-9D4B-73D7DC7809C4}"/>
              </a:ext>
            </a:extLst>
          </p:cNvPr>
          <p:cNvCxnSpPr>
            <a:cxnSpLocks/>
          </p:cNvCxnSpPr>
          <p:nvPr/>
        </p:nvCxnSpPr>
        <p:spPr>
          <a:xfrm>
            <a:off x="720001" y="12880345"/>
            <a:ext cx="771814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ubrik 3">
            <a:extLst>
              <a:ext uri="{FF2B5EF4-FFF2-40B4-BE49-F238E27FC236}">
                <a16:creationId xmlns:a16="http://schemas.microsoft.com/office/drawing/2014/main" id="{9C1C0A79-8609-8E42-8D78-F461D5EF680D}"/>
              </a:ext>
            </a:extLst>
          </p:cNvPr>
          <p:cNvSpPr txBox="1">
            <a:spLocks/>
          </p:cNvSpPr>
          <p:nvPr/>
        </p:nvSpPr>
        <p:spPr>
          <a:xfrm>
            <a:off x="720001" y="13239782"/>
            <a:ext cx="7718146" cy="1258601"/>
          </a:xfrm>
          <a:prstGeom prst="rect">
            <a:avLst/>
          </a:prstGeom>
        </p:spPr>
        <p:txBody>
          <a:bodyPr lIns="0" tIns="0" rIns="0" bIns="0" numCol="2"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pPr>
            <a:r>
              <a:rPr lang="en-GB" sz="1200" b="0" dirty="0">
                <a:solidFill>
                  <a:srgbClr val="000000"/>
                </a:solidFill>
                <a:latin typeface="Frutiger LT Std 45 Light" panose="020B0402020204020204" pitchFamily="34" charset="0"/>
              </a:rPr>
              <a:t>CEC Fellows invites members to four seminars on different concepts during 2019. The invited presenting researchers bring out a basic concept, central for their research, which can be difficult to grasp for researchers in other disciplines. The purpose with the seminars is to meet new people, learn new things and to create an understanding of how to make interesting interdisciplinary research projects that are of interest to everyone involved. </a:t>
            </a:r>
          </a:p>
          <a:p>
            <a:pPr indent="144000" algn="l">
              <a:lnSpc>
                <a:spcPct val="100000"/>
              </a:lnSpc>
              <a:spcBef>
                <a:spcPts val="0"/>
              </a:spcBef>
            </a:pPr>
            <a:r>
              <a:rPr lang="en-GB" sz="1200" b="0" dirty="0">
                <a:solidFill>
                  <a:srgbClr val="000000"/>
                </a:solidFill>
                <a:latin typeface="Frutiger LT Std 45 Light" panose="020B0402020204020204" pitchFamily="34" charset="0"/>
              </a:rPr>
              <a:t>If you have suggestions for concepts to discuss, please let us know!</a:t>
            </a:r>
          </a:p>
          <a:p>
            <a:pPr algn="l">
              <a:lnSpc>
                <a:spcPct val="100000"/>
              </a:lnSpc>
              <a:spcBef>
                <a:spcPts val="0"/>
              </a:spcBef>
            </a:pPr>
            <a:endParaRPr lang="en-GB" sz="1200" b="0" i="1" dirty="0">
              <a:solidFill>
                <a:srgbClr val="000000"/>
              </a:solidFill>
              <a:latin typeface="Frutiger LT Std 45 Light" panose="020B0402020204020204" pitchFamily="34" charset="0"/>
            </a:endParaRPr>
          </a:p>
          <a:p>
            <a:pPr algn="l">
              <a:lnSpc>
                <a:spcPct val="100000"/>
              </a:lnSpc>
              <a:spcBef>
                <a:spcPts val="0"/>
              </a:spcBef>
            </a:pPr>
            <a:r>
              <a:rPr lang="en-GB" sz="1200" b="0" i="1" dirty="0">
                <a:solidFill>
                  <a:srgbClr val="000000"/>
                </a:solidFill>
                <a:latin typeface="Frutiger LT Std 45 Light" panose="020B0402020204020204" pitchFamily="34" charset="0"/>
              </a:rPr>
              <a:t>Research coordinator </a:t>
            </a:r>
            <a:r>
              <a:rPr lang="en-GB" sz="1200" b="0" i="1" dirty="0" err="1">
                <a:solidFill>
                  <a:srgbClr val="000000"/>
                </a:solidFill>
                <a:latin typeface="Frutiger LT Std 45 Light" panose="020B0402020204020204" pitchFamily="34" charset="0"/>
              </a:rPr>
              <a:t>Cerina</a:t>
            </a:r>
            <a:r>
              <a:rPr lang="en-GB" sz="1200" b="0" i="1" dirty="0">
                <a:solidFill>
                  <a:srgbClr val="000000"/>
                </a:solidFill>
                <a:latin typeface="Frutiger LT Std 45 Light" panose="020B0402020204020204" pitchFamily="34" charset="0"/>
              </a:rPr>
              <a:t> </a:t>
            </a:r>
            <a:r>
              <a:rPr lang="en-GB" sz="1200" b="0" i="1" dirty="0" err="1">
                <a:solidFill>
                  <a:srgbClr val="000000"/>
                </a:solidFill>
                <a:latin typeface="Frutiger LT Std 45 Light" panose="020B0402020204020204" pitchFamily="34" charset="0"/>
              </a:rPr>
              <a:t>Wittbom</a:t>
            </a:r>
            <a:r>
              <a:rPr lang="en-GB" sz="1200" b="0" i="1" dirty="0">
                <a:solidFill>
                  <a:srgbClr val="000000"/>
                </a:solidFill>
                <a:latin typeface="Frutiger LT Std 45 Light" panose="020B0402020204020204" pitchFamily="34" charset="0"/>
              </a:rPr>
              <a:t> (</a:t>
            </a:r>
            <a:r>
              <a:rPr lang="en-GB" sz="1200" b="0" i="1" dirty="0" err="1">
                <a:solidFill>
                  <a:srgbClr val="000000"/>
                </a:solidFill>
                <a:latin typeface="Frutiger LT Std 45 Light" panose="020B0402020204020204" pitchFamily="34" charset="0"/>
              </a:rPr>
              <a:t>cerina.wittbom@cec.lu.se</a:t>
            </a:r>
            <a:r>
              <a:rPr lang="en-GB" sz="1200" b="0" i="1" dirty="0">
                <a:solidFill>
                  <a:srgbClr val="000000"/>
                </a:solidFill>
                <a:latin typeface="Frutiger LT Std 45 Light" panose="020B0402020204020204" pitchFamily="34" charset="0"/>
              </a:rPr>
              <a:t>)</a:t>
            </a:r>
          </a:p>
        </p:txBody>
      </p:sp>
      <p:pic>
        <p:nvPicPr>
          <p:cNvPr id="14" name="Bildobjekt 13">
            <a:extLst>
              <a:ext uri="{FF2B5EF4-FFF2-40B4-BE49-F238E27FC236}">
                <a16:creationId xmlns:a16="http://schemas.microsoft.com/office/drawing/2014/main" id="{9FEC65D8-BC52-5F47-A3A1-183A282F4CFE}"/>
              </a:ext>
            </a:extLst>
          </p:cNvPr>
          <p:cNvPicPr>
            <a:picLocks noChangeAspect="1"/>
          </p:cNvPicPr>
          <p:nvPr/>
        </p:nvPicPr>
        <p:blipFill>
          <a:blip r:embed="rId4"/>
          <a:stretch>
            <a:fillRect/>
          </a:stretch>
        </p:blipFill>
        <p:spPr>
          <a:xfrm>
            <a:off x="8849856" y="12914306"/>
            <a:ext cx="1160419" cy="1549291"/>
          </a:xfrm>
          <a:prstGeom prst="rect">
            <a:avLst/>
          </a:prstGeom>
          <a:effectLst/>
        </p:spPr>
      </p:pic>
      <p:sp>
        <p:nvSpPr>
          <p:cNvPr id="3" name="textruta 2">
            <a:extLst>
              <a:ext uri="{FF2B5EF4-FFF2-40B4-BE49-F238E27FC236}">
                <a16:creationId xmlns:a16="http://schemas.microsoft.com/office/drawing/2014/main" id="{F752EA07-8D34-BA4E-96B4-5075F8E5E7B7}"/>
              </a:ext>
            </a:extLst>
          </p:cNvPr>
          <p:cNvSpPr txBox="1"/>
          <p:nvPr/>
        </p:nvSpPr>
        <p:spPr>
          <a:xfrm>
            <a:off x="7170821" y="4491784"/>
            <a:ext cx="2259244"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OBS att placering av linje under rubrik och följande texter måste justeras manuellt.</a:t>
            </a:r>
          </a:p>
        </p:txBody>
      </p:sp>
      <p:sp>
        <p:nvSpPr>
          <p:cNvPr id="24" name="textruta 23">
            <a:extLst>
              <a:ext uri="{FF2B5EF4-FFF2-40B4-BE49-F238E27FC236}">
                <a16:creationId xmlns:a16="http://schemas.microsoft.com/office/drawing/2014/main" id="{0DF27F44-4553-CC49-91CD-5266AAAEDEF8}"/>
              </a:ext>
            </a:extLst>
          </p:cNvPr>
          <p:cNvSpPr txBox="1"/>
          <p:nvPr/>
        </p:nvSpPr>
        <p:spPr>
          <a:xfrm>
            <a:off x="2565152" y="7994962"/>
            <a:ext cx="2779961" cy="2308324"/>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Styckeinställning hängande indrag 1,6 cm.</a:t>
            </a:r>
          </a:p>
          <a:p>
            <a:r>
              <a:rPr lang="sv-SE" dirty="0"/>
              <a:t>För att formateringen ska bli rätt måste varje stycke avslutas med </a:t>
            </a:r>
            <a:r>
              <a:rPr lang="sv-SE" i="1" dirty="0"/>
              <a:t>Retur</a:t>
            </a:r>
            <a:r>
              <a:rPr lang="sv-SE" dirty="0"/>
              <a:t>.</a:t>
            </a:r>
          </a:p>
          <a:p>
            <a:r>
              <a:rPr lang="sv-SE" dirty="0"/>
              <a:t>Radbrytning inom stycke måste göras med </a:t>
            </a:r>
            <a:r>
              <a:rPr lang="sv-SE" i="1" dirty="0" err="1"/>
              <a:t>Skift+Retur</a:t>
            </a:r>
            <a:r>
              <a:rPr lang="sv-SE" dirty="0"/>
              <a:t>.</a:t>
            </a:r>
          </a:p>
        </p:txBody>
      </p:sp>
      <p:sp>
        <p:nvSpPr>
          <p:cNvPr id="25" name="textruta 24">
            <a:extLst>
              <a:ext uri="{FF2B5EF4-FFF2-40B4-BE49-F238E27FC236}">
                <a16:creationId xmlns:a16="http://schemas.microsoft.com/office/drawing/2014/main" id="{1AE8050E-ECA0-D34F-B457-4D93633D0A1C}"/>
              </a:ext>
            </a:extLst>
          </p:cNvPr>
          <p:cNvSpPr txBox="1"/>
          <p:nvPr/>
        </p:nvSpPr>
        <p:spPr>
          <a:xfrm>
            <a:off x="7347284" y="9368584"/>
            <a:ext cx="2259244"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Styckeinställning avstånd före 6 pt.</a:t>
            </a:r>
          </a:p>
          <a:p>
            <a:r>
              <a:rPr lang="sv-SE" dirty="0"/>
              <a:t>Gör namn kursiva för att skilja ut dem.</a:t>
            </a:r>
          </a:p>
        </p:txBody>
      </p:sp>
      <p:sp>
        <p:nvSpPr>
          <p:cNvPr id="28" name="textruta 27">
            <a:extLst>
              <a:ext uri="{FF2B5EF4-FFF2-40B4-BE49-F238E27FC236}">
                <a16:creationId xmlns:a16="http://schemas.microsoft.com/office/drawing/2014/main" id="{443180D6-5761-C944-9E60-57069882C83D}"/>
              </a:ext>
            </a:extLst>
          </p:cNvPr>
          <p:cNvSpPr txBox="1"/>
          <p:nvPr/>
        </p:nvSpPr>
        <p:spPr>
          <a:xfrm>
            <a:off x="720001" y="689805"/>
            <a:ext cx="2360083"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Använd denna mall för kortare texter </a:t>
            </a:r>
            <a:br>
              <a:rPr lang="sv-SE" dirty="0"/>
            </a:br>
            <a:r>
              <a:rPr lang="sv-SE" dirty="0"/>
              <a:t>– dvs affischer vars primära syfte är PR.</a:t>
            </a:r>
          </a:p>
        </p:txBody>
      </p:sp>
      <p:sp>
        <p:nvSpPr>
          <p:cNvPr id="29" name="textruta 28">
            <a:extLst>
              <a:ext uri="{FF2B5EF4-FFF2-40B4-BE49-F238E27FC236}">
                <a16:creationId xmlns:a16="http://schemas.microsoft.com/office/drawing/2014/main" id="{DC2D3386-33D7-9A4E-A5DA-8C8B0B5DDD9C}"/>
              </a:ext>
            </a:extLst>
          </p:cNvPr>
          <p:cNvSpPr txBox="1"/>
          <p:nvPr/>
        </p:nvSpPr>
        <p:spPr>
          <a:xfrm>
            <a:off x="3288631" y="13250773"/>
            <a:ext cx="3144253" cy="646331"/>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Kopiera de olika bottenstyckena mellan mallarna efter behov.</a:t>
            </a:r>
          </a:p>
        </p:txBody>
      </p:sp>
    </p:spTree>
    <p:extLst>
      <p:ext uri="{BB962C8B-B14F-4D97-AF65-F5344CB8AC3E}">
        <p14:creationId xmlns:p14="http://schemas.microsoft.com/office/powerpoint/2010/main" val="397072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a:extLst>
              <a:ext uri="{FF2B5EF4-FFF2-40B4-BE49-F238E27FC236}">
                <a16:creationId xmlns:a16="http://schemas.microsoft.com/office/drawing/2014/main" id="{384A1C62-4577-AD48-A8E7-9903AF28328C}"/>
              </a:ext>
            </a:extLst>
          </p:cNvPr>
          <p:cNvSpPr txBox="1">
            <a:spLocks/>
          </p:cNvSpPr>
          <p:nvPr/>
        </p:nvSpPr>
        <p:spPr>
          <a:xfrm>
            <a:off x="720001" y="5951614"/>
            <a:ext cx="9290274" cy="258156"/>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r>
              <a:rPr lang="en-GB" sz="1800" cap="all" spc="50" dirty="0">
                <a:latin typeface="Frutiger LT Std 45 Light" panose="020B0402020204020204" pitchFamily="34" charset="0"/>
              </a:rPr>
              <a:t>5–6/March 2019 | AF-</a:t>
            </a:r>
            <a:r>
              <a:rPr lang="en-GB" sz="1800" cap="all" spc="50" dirty="0" err="1">
                <a:latin typeface="Frutiger LT Std 45 Light" panose="020B0402020204020204" pitchFamily="34" charset="0"/>
              </a:rPr>
              <a:t>borgen</a:t>
            </a:r>
            <a:r>
              <a:rPr lang="en-GB" sz="1800" cap="all" spc="50" dirty="0">
                <a:latin typeface="Frutiger LT Std 45 Light" panose="020B0402020204020204" pitchFamily="34" charset="0"/>
              </a:rPr>
              <a:t>, Lund</a:t>
            </a:r>
          </a:p>
        </p:txBody>
      </p:sp>
      <p:sp>
        <p:nvSpPr>
          <p:cNvPr id="11" name="Rubrik 3">
            <a:extLst>
              <a:ext uri="{FF2B5EF4-FFF2-40B4-BE49-F238E27FC236}">
                <a16:creationId xmlns:a16="http://schemas.microsoft.com/office/drawing/2014/main" id="{D449DA38-76AB-8940-A23E-8D951EF7AE70}"/>
              </a:ext>
            </a:extLst>
          </p:cNvPr>
          <p:cNvSpPr txBox="1">
            <a:spLocks/>
          </p:cNvSpPr>
          <p:nvPr/>
        </p:nvSpPr>
        <p:spPr>
          <a:xfrm>
            <a:off x="720001" y="6593310"/>
            <a:ext cx="9252000" cy="5845914"/>
          </a:xfrm>
          <a:prstGeom prst="rect">
            <a:avLst/>
          </a:prstGeom>
        </p:spPr>
        <p:txBody>
          <a:bodyPr lIns="0" tIns="0" rIns="0" bIns="0" numCol="2"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spcBef>
                <a:spcPts val="1800"/>
              </a:spcBef>
            </a:pPr>
            <a:r>
              <a:rPr lang="en-GB" sz="1400" cap="all" spc="50" dirty="0">
                <a:latin typeface="Frutiger LT Std 45 Light" panose="020B0402020204020204" pitchFamily="34" charset="0"/>
              </a:rPr>
              <a:t>5 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11.00</a:t>
            </a:r>
            <a:r>
              <a:rPr lang="en-GB" sz="1400" b="0" dirty="0">
                <a:solidFill>
                  <a:srgbClr val="000000"/>
                </a:solidFill>
                <a:latin typeface="Frutiger LT Std 45 Light" panose="020B0402020204020204" pitchFamily="34" charset="0"/>
                <a:ea typeface="+mn-ea"/>
                <a:cs typeface="+mn-cs"/>
              </a:rPr>
              <a:t> 	Registration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 </a:t>
            </a:r>
            <a:r>
              <a:rPr lang="en-GB" sz="1400" b="0" dirty="0">
                <a:solidFill>
                  <a:srgbClr val="000000"/>
                </a:solidFill>
                <a:latin typeface="Frutiger LT Std 45 Light" panose="020B0402020204020204" pitchFamily="34" charset="0"/>
                <a:ea typeface="+mn-ea"/>
                <a:cs typeface="+mn-cs"/>
              </a:rPr>
              <a:t>	Lunch at </a:t>
            </a:r>
            <a:r>
              <a:rPr lang="en-GB" sz="1400" b="0" dirty="0" err="1">
                <a:solidFill>
                  <a:srgbClr val="000000"/>
                </a:solidFill>
                <a:latin typeface="Frutiger LT Std 45 Light" panose="020B0402020204020204" pitchFamily="34" charset="0"/>
                <a:ea typeface="+mn-ea"/>
                <a:cs typeface="+mn-cs"/>
              </a:rPr>
              <a:t>Tegnérs</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matsalar</a:t>
            </a:r>
            <a:endParaRPr lang="en-GB" sz="1400" b="0" dirty="0">
              <a:solidFill>
                <a:srgbClr val="000000"/>
              </a:solidFill>
              <a:latin typeface="Frutiger LT Std 45 Light" panose="020B0402020204020204" pitchFamily="34" charset="0"/>
              <a:ea typeface="+mn-ea"/>
              <a:cs typeface="+mn-cs"/>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ea typeface="+mn-ea"/>
                <a:cs typeface="+mn-cs"/>
              </a:rPr>
              <a:t> 	Welcome (Johan </a:t>
            </a:r>
            <a:r>
              <a:rPr lang="en-GB" sz="1400" b="0" dirty="0" err="1">
                <a:solidFill>
                  <a:srgbClr val="000000"/>
                </a:solidFill>
                <a:latin typeface="Frutiger LT Std 45 Light" panose="020B0402020204020204" pitchFamily="34" charset="0"/>
                <a:ea typeface="+mn-ea"/>
                <a:cs typeface="+mn-cs"/>
              </a:rPr>
              <a:t>Ekroos</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13.05</a:t>
            </a:r>
            <a:r>
              <a:rPr lang="en-GB" sz="1400" b="0" dirty="0">
                <a:solidFill>
                  <a:srgbClr val="000000"/>
                </a:solidFill>
                <a:latin typeface="Frutiger LT Std 45 Light" panose="020B0402020204020204" pitchFamily="34" charset="0"/>
                <a:ea typeface="+mn-ea"/>
                <a:cs typeface="+mn-cs"/>
              </a:rPr>
              <a:t> 	Remote sensing and ecological processes governing diversity of mobile organisms (Virginia Garcia, INES, and Maj </a:t>
            </a:r>
            <a:r>
              <a:rPr lang="en-GB" sz="1400" b="0" dirty="0" err="1">
                <a:solidFill>
                  <a:srgbClr val="000000"/>
                </a:solidFill>
                <a:latin typeface="Frutiger LT Std 45 Light" panose="020B0402020204020204" pitchFamily="34" charset="0"/>
                <a:ea typeface="+mn-ea"/>
                <a:cs typeface="+mn-cs"/>
              </a:rPr>
              <a:t>Rundlöf</a:t>
            </a:r>
            <a:r>
              <a:rPr lang="en-GB" sz="1400" b="0" dirty="0">
                <a:solidFill>
                  <a:srgbClr val="000000"/>
                </a:solidFill>
                <a:latin typeface="Frutiger LT Std 45 Light" panose="020B0402020204020204" pitchFamily="34" charset="0"/>
                <a:ea typeface="+mn-ea"/>
                <a:cs typeface="+mn-cs"/>
              </a:rPr>
              <a:t>, Biol.)</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13.30</a:t>
            </a:r>
            <a:r>
              <a:rPr lang="en-GB" sz="1400" b="0" dirty="0">
                <a:solidFill>
                  <a:srgbClr val="000000"/>
                </a:solidFill>
                <a:latin typeface="Frutiger LT Std 45 Light" panose="020B0402020204020204" pitchFamily="34" charset="0"/>
                <a:ea typeface="+mn-ea"/>
                <a:cs typeface="+mn-cs"/>
              </a:rPr>
              <a:t> 	Remote sensing for estimating ecosystem productivity (Lars </a:t>
            </a:r>
            <a:r>
              <a:rPr lang="en-GB" sz="1400" b="0" dirty="0" err="1">
                <a:solidFill>
                  <a:srgbClr val="000000"/>
                </a:solidFill>
                <a:latin typeface="Frutiger LT Std 45 Light" panose="020B0402020204020204" pitchFamily="34" charset="0"/>
                <a:ea typeface="+mn-ea"/>
                <a:cs typeface="+mn-cs"/>
              </a:rPr>
              <a:t>Eklundh</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13.45</a:t>
            </a:r>
            <a:r>
              <a:rPr lang="en-GB" sz="1400" b="0" dirty="0">
                <a:solidFill>
                  <a:srgbClr val="000000"/>
                </a:solidFill>
                <a:latin typeface="Frutiger LT Std 45 Light" panose="020B0402020204020204" pitchFamily="34" charset="0"/>
                <a:ea typeface="+mn-ea"/>
                <a:cs typeface="+mn-cs"/>
              </a:rPr>
              <a:t> 	Mapping and understanding the multidimensional nature of land-use intensity (Tobias </a:t>
            </a:r>
            <a:r>
              <a:rPr lang="en-GB" sz="1400" b="0" dirty="0" err="1">
                <a:solidFill>
                  <a:srgbClr val="000000"/>
                </a:solidFill>
                <a:latin typeface="Frutiger LT Std 45 Light" panose="020B0402020204020204" pitchFamily="34" charset="0"/>
                <a:ea typeface="+mn-ea"/>
                <a:cs typeface="+mn-cs"/>
              </a:rPr>
              <a:t>Kümmerle</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ea typeface="+mn-ea"/>
                <a:cs typeface="+mn-cs"/>
              </a:rPr>
              <a:t> 	Understanding bird population changes in time and space: the need for good climate and land use data (</a:t>
            </a:r>
            <a:r>
              <a:rPr lang="en-GB" sz="1400" b="0" dirty="0" err="1">
                <a:solidFill>
                  <a:srgbClr val="000000"/>
                </a:solidFill>
                <a:latin typeface="Frutiger LT Std 45 Light" panose="020B0402020204020204" pitchFamily="34" charset="0"/>
                <a:ea typeface="+mn-ea"/>
                <a:cs typeface="+mn-cs"/>
              </a:rPr>
              <a:t>Åke</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Lindström</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ea typeface="+mn-ea"/>
                <a:cs typeface="+mn-cs"/>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ea typeface="+mn-ea"/>
                <a:cs typeface="+mn-cs"/>
              </a:rPr>
              <a:t> 	Integrating remote sensing and landscape ecology (Nathalie </a:t>
            </a:r>
            <a:r>
              <a:rPr lang="en-GB" sz="1400" b="0" dirty="0" err="1">
                <a:solidFill>
                  <a:srgbClr val="000000"/>
                </a:solidFill>
                <a:latin typeface="Frutiger LT Std 45 Light" panose="020B0402020204020204" pitchFamily="34" charset="0"/>
                <a:ea typeface="+mn-ea"/>
                <a:cs typeface="+mn-cs"/>
              </a:rPr>
              <a:t>Pettorelli</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15.30</a:t>
            </a:r>
            <a:r>
              <a:rPr lang="en-GB" sz="1400" b="0" dirty="0">
                <a:solidFill>
                  <a:srgbClr val="000000"/>
                </a:solidFill>
                <a:latin typeface="Frutiger LT Std 45 Light" panose="020B0402020204020204" pitchFamily="34" charset="0"/>
                <a:ea typeface="+mn-ea"/>
                <a:cs typeface="+mn-cs"/>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16.15</a:t>
            </a:r>
            <a:r>
              <a:rPr lang="en-GB" sz="1400" b="0" dirty="0">
                <a:solidFill>
                  <a:srgbClr val="000000"/>
                </a:solidFill>
                <a:latin typeface="Frutiger LT Std 45 Light" panose="020B0402020204020204" pitchFamily="34" charset="0"/>
                <a:ea typeface="+mn-ea"/>
                <a:cs typeface="+mn-cs"/>
              </a:rPr>
              <a:t>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17.15–17.45</a:t>
            </a:r>
            <a:r>
              <a:rPr lang="en-GB" sz="1400" b="0" dirty="0">
                <a:solidFill>
                  <a:srgbClr val="000000"/>
                </a:solidFill>
                <a:latin typeface="Frutiger LT Std 45 Light" panose="020B0402020204020204" pitchFamily="34" charset="0"/>
                <a:ea typeface="+mn-ea"/>
                <a:cs typeface="+mn-cs"/>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18.30</a:t>
            </a:r>
            <a:r>
              <a:rPr lang="en-GB" sz="1400" b="0" dirty="0">
                <a:solidFill>
                  <a:srgbClr val="000000"/>
                </a:solidFill>
                <a:latin typeface="Frutiger LT Std 45 Light" panose="020B0402020204020204" pitchFamily="34" charset="0"/>
                <a:ea typeface="+mn-ea"/>
                <a:cs typeface="+mn-cs"/>
              </a:rPr>
              <a:t>–	Dinner at Herbivore</a:t>
            </a:r>
          </a:p>
          <a:p>
            <a:pPr marL="648000" lvl="0" indent="-648000" algn="l" defTabSz="457200">
              <a:lnSpc>
                <a:spcPct val="100000"/>
              </a:lnSpc>
              <a:spcBef>
                <a:spcPts val="400"/>
              </a:spcBef>
            </a:pPr>
            <a:endParaRPr lang="en-GB" sz="1400" b="0" dirty="0">
              <a:solidFill>
                <a:srgbClr val="000000"/>
              </a:solidFill>
              <a:latin typeface="Frutiger LT Std 45 Light" panose="020B0402020204020204" pitchFamily="34" charset="0"/>
              <a:ea typeface="+mn-ea"/>
              <a:cs typeface="+mn-cs"/>
            </a:endParaRPr>
          </a:p>
          <a:p>
            <a:pPr marL="648000" lvl="0" indent="-648000" algn="l" defTabSz="457200">
              <a:lnSpc>
                <a:spcPct val="100000"/>
              </a:lnSpc>
              <a:spcBef>
                <a:spcPts val="400"/>
              </a:spcBef>
            </a:pPr>
            <a:endParaRPr lang="en-GB" sz="1400" b="0" dirty="0">
              <a:solidFill>
                <a:srgbClr val="000000"/>
              </a:solidFill>
              <a:latin typeface="Frutiger LT Std 45 Light" panose="020B0402020204020204" pitchFamily="34" charset="0"/>
              <a:ea typeface="+mn-ea"/>
              <a:cs typeface="+mn-cs"/>
            </a:endParaRPr>
          </a:p>
          <a:p>
            <a:pPr algn="l">
              <a:lnSpc>
                <a:spcPct val="100000"/>
              </a:lnSpc>
              <a:spcBef>
                <a:spcPts val="1800"/>
              </a:spcBef>
            </a:pPr>
            <a:r>
              <a:rPr lang="en-GB" sz="1400" cap="all" spc="50" dirty="0">
                <a:latin typeface="Frutiger LT Std 45 Light" panose="020B0402020204020204" pitchFamily="34" charset="0"/>
              </a:rPr>
              <a:t>6 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8.30</a:t>
            </a:r>
            <a:r>
              <a:rPr lang="en-GB" sz="1400" b="0" dirty="0">
                <a:solidFill>
                  <a:srgbClr val="000000"/>
                </a:solidFill>
                <a:latin typeface="Frutiger LT Std 45 Light" panose="020B0402020204020204" pitchFamily="34" charset="0"/>
              </a:rPr>
              <a:t>	Summary day 1</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8.40</a:t>
            </a:r>
            <a:r>
              <a:rPr lang="en-GB" sz="1400" b="0" dirty="0">
                <a:solidFill>
                  <a:srgbClr val="000000"/>
                </a:solidFill>
                <a:latin typeface="Frutiger LT Std 45 Light" panose="020B0402020204020204" pitchFamily="34" charset="0"/>
              </a:rPr>
              <a:t>	Monitoring biodiversity and ecosystem health by traits, remote sensing and data science approaches (Angela </a:t>
            </a:r>
            <a:r>
              <a:rPr lang="en-GB" sz="1400" b="0" dirty="0" err="1">
                <a:solidFill>
                  <a:srgbClr val="000000"/>
                </a:solidFill>
                <a:latin typeface="Frutiger LT Std 45 Light" panose="020B0402020204020204" pitchFamily="34" charset="0"/>
              </a:rPr>
              <a:t>Lausch</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9.10</a:t>
            </a:r>
            <a:r>
              <a:rPr lang="en-GB" sz="1400" b="0" dirty="0">
                <a:solidFill>
                  <a:srgbClr val="000000"/>
                </a:solidFill>
                <a:latin typeface="Frutiger LT Std 45 Light" panose="020B0402020204020204" pitchFamily="34" charset="0"/>
              </a:rPr>
              <a:t>	Monitoring biodiversity with remote sensing (Pedro </a:t>
            </a:r>
            <a:r>
              <a:rPr lang="en-GB" sz="1400" b="0" dirty="0" err="1">
                <a:solidFill>
                  <a:srgbClr val="000000"/>
                </a:solidFill>
                <a:latin typeface="Frutiger LT Std 45 Light" panose="020B0402020204020204" pitchFamily="34" charset="0"/>
              </a:rPr>
              <a:t>Leitão</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9.40</a:t>
            </a:r>
            <a:r>
              <a:rPr lang="en-GB" sz="1400" b="0" dirty="0">
                <a:solidFill>
                  <a:srgbClr val="000000"/>
                </a:solidFill>
                <a:latin typeface="Frutiger LT Std 45 Light" panose="020B0402020204020204" pitchFamily="34" charset="0"/>
              </a:rPr>
              <a:t>	Predicting levels of biodiversity and ecosystem services: two examples from farmland and forest landscapes (</a:t>
            </a:r>
            <a:r>
              <a:rPr lang="en-GB" sz="1400" b="0" dirty="0" err="1">
                <a:solidFill>
                  <a:srgbClr val="000000"/>
                </a:solidFill>
                <a:latin typeface="Frutiger LT Std 45 Light" panose="020B0402020204020204" pitchFamily="34" charset="0"/>
              </a:rPr>
              <a:t>Rémi</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Duflot</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10.10</a:t>
            </a:r>
            <a:r>
              <a:rPr lang="en-GB" sz="1400" b="0" dirty="0">
                <a:solidFill>
                  <a:srgbClr val="000000"/>
                </a:solidFill>
                <a:latin typeface="Frutiger LT Std 45 Light" panose="020B0402020204020204" pitchFamily="34" charset="0"/>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10.40</a:t>
            </a:r>
            <a:r>
              <a:rPr lang="en-GB" sz="1400" b="0" dirty="0">
                <a:solidFill>
                  <a:srgbClr val="000000"/>
                </a:solidFill>
                <a:latin typeface="Frutiger LT Std 45 Light" panose="020B0402020204020204" pitchFamily="34" charset="0"/>
              </a:rPr>
              <a:t> 	Using the Landsat image archive for reconstructing habitat dynamics </a:t>
            </a:r>
            <a:br>
              <a:rPr lang="en-GB" sz="1400" b="0" dirty="0">
                <a:solidFill>
                  <a:srgbClr val="000000"/>
                </a:solidFill>
                <a:latin typeface="Frutiger LT Std 45 Light" panose="020B0402020204020204" pitchFamily="34" charset="0"/>
              </a:rPr>
            </a:br>
            <a:r>
              <a:rPr lang="en-GB" sz="1400" b="0" dirty="0">
                <a:solidFill>
                  <a:srgbClr val="000000"/>
                </a:solidFill>
                <a:latin typeface="Frutiger LT Std 45 Light" panose="020B0402020204020204" pitchFamily="34" charset="0"/>
              </a:rPr>
              <a:t>(Julian </a:t>
            </a:r>
            <a:r>
              <a:rPr lang="en-GB" sz="1400" b="0" dirty="0" err="1">
                <a:solidFill>
                  <a:srgbClr val="000000"/>
                </a:solidFill>
                <a:latin typeface="Frutiger LT Std 45 Light" panose="020B0402020204020204" pitchFamily="34" charset="0"/>
              </a:rPr>
              <a:t>Oeser</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11.10</a:t>
            </a:r>
            <a:r>
              <a:rPr lang="en-GB" sz="1400" b="0" dirty="0">
                <a:solidFill>
                  <a:srgbClr val="000000"/>
                </a:solidFill>
                <a:latin typeface="Frutiger LT Std 45 Light" panose="020B0402020204020204" pitchFamily="34" charset="0"/>
              </a:rPr>
              <a:t> 	Effects of increasing agricultural land-use intensity on biodiversity (Hakim Abdi &amp; Johan </a:t>
            </a:r>
            <a:r>
              <a:rPr lang="en-GB" sz="1400" b="0" dirty="0" err="1">
                <a:solidFill>
                  <a:srgbClr val="000000"/>
                </a:solidFill>
                <a:latin typeface="Frutiger LT Std 45 Light" panose="020B0402020204020204" pitchFamily="34" charset="0"/>
              </a:rPr>
              <a:t>Ekroos</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11.30</a:t>
            </a:r>
            <a:r>
              <a:rPr lang="en-GB" sz="1400" b="0" dirty="0">
                <a:solidFill>
                  <a:srgbClr val="000000"/>
                </a:solidFill>
                <a:latin typeface="Frutiger LT Std 45 Light" panose="020B0402020204020204" pitchFamily="34" charset="0"/>
              </a:rPr>
              <a:t> 	Managing trade-offs in agricultural-forest mosaic landscapes (Yann Clough)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11.45</a:t>
            </a:r>
            <a:r>
              <a:rPr lang="en-GB" sz="1400" b="0" dirty="0">
                <a:solidFill>
                  <a:srgbClr val="000000"/>
                </a:solidFill>
                <a:latin typeface="Frutiger LT Std 45 Light" panose="020B0402020204020204" pitchFamily="34" charset="0"/>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a:t>
            </a:r>
            <a:r>
              <a:rPr lang="en-GB" sz="1400" b="0" dirty="0">
                <a:solidFill>
                  <a:srgbClr val="000000"/>
                </a:solidFill>
                <a:latin typeface="Frutiger LT Std 45 Light" panose="020B0402020204020204" pitchFamily="34" charset="0"/>
              </a:rPr>
              <a:t> 	Lunch at </a:t>
            </a:r>
            <a:r>
              <a:rPr lang="en-GB" sz="1400" b="0" dirty="0" err="1">
                <a:solidFill>
                  <a:srgbClr val="000000"/>
                </a:solidFill>
                <a:latin typeface="Frutiger LT Std 45 Light" panose="020B0402020204020204" pitchFamily="34" charset="0"/>
              </a:rPr>
              <a:t>Tegnérs</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matsalar</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rPr>
              <a:t> 	Summary and introduction for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rPr>
              <a:t> 	Final discussion: the way ahead</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rPr>
              <a:t> 	Coffee and departure</a:t>
            </a:r>
          </a:p>
        </p:txBody>
      </p:sp>
      <p:cxnSp>
        <p:nvCxnSpPr>
          <p:cNvPr id="13" name="Rak 12">
            <a:extLst>
              <a:ext uri="{FF2B5EF4-FFF2-40B4-BE49-F238E27FC236}">
                <a16:creationId xmlns:a16="http://schemas.microsoft.com/office/drawing/2014/main" id="{04145A33-0E50-9941-909D-A22A8E1D77E4}"/>
              </a:ext>
            </a:extLst>
          </p:cNvPr>
          <p:cNvCxnSpPr/>
          <p:nvPr/>
        </p:nvCxnSpPr>
        <p:spPr>
          <a:xfrm>
            <a:off x="720001" y="5768650"/>
            <a:ext cx="925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Rubrik 3">
            <a:extLst>
              <a:ext uri="{FF2B5EF4-FFF2-40B4-BE49-F238E27FC236}">
                <a16:creationId xmlns:a16="http://schemas.microsoft.com/office/drawing/2014/main" id="{EB2F7F0A-49ED-EB42-BBB7-1797C18A2059}"/>
              </a:ext>
            </a:extLst>
          </p:cNvPr>
          <p:cNvSpPr txBox="1">
            <a:spLocks/>
          </p:cNvSpPr>
          <p:nvPr/>
        </p:nvSpPr>
        <p:spPr>
          <a:xfrm>
            <a:off x="720001" y="3930320"/>
            <a:ext cx="9290274" cy="1844838"/>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80000"/>
              </a:lnSpc>
              <a:spcBef>
                <a:spcPts val="0"/>
              </a:spcBef>
            </a:pPr>
            <a:r>
              <a:rPr lang="en-GB" sz="9600" dirty="0"/>
              <a:t>Program</a:t>
            </a:r>
          </a:p>
          <a:p>
            <a:pPr algn="l">
              <a:lnSpc>
                <a:spcPct val="80000"/>
              </a:lnSpc>
              <a:spcBef>
                <a:spcPts val="0"/>
              </a:spcBef>
            </a:pPr>
            <a:r>
              <a:rPr lang="en-GB" sz="4800" dirty="0"/>
              <a:t>Remote sensing and landscape ecology</a:t>
            </a:r>
          </a:p>
        </p:txBody>
      </p:sp>
      <p:sp>
        <p:nvSpPr>
          <p:cNvPr id="26" name="Rubrik 3">
            <a:extLst>
              <a:ext uri="{FF2B5EF4-FFF2-40B4-BE49-F238E27FC236}">
                <a16:creationId xmlns:a16="http://schemas.microsoft.com/office/drawing/2014/main" id="{B3139F36-EE0D-CF4A-8D10-E5E9D0A3044E}"/>
              </a:ext>
            </a:extLst>
          </p:cNvPr>
          <p:cNvSpPr txBox="1">
            <a:spLocks/>
          </p:cNvSpPr>
          <p:nvPr/>
        </p:nvSpPr>
        <p:spPr>
          <a:xfrm>
            <a:off x="719812" y="12843522"/>
            <a:ext cx="9252000" cy="219874"/>
          </a:xfrm>
          <a:prstGeom prst="rect">
            <a:avLst/>
          </a:prstGeom>
        </p:spPr>
        <p:txBody>
          <a:bodyPr lIns="0" tIns="0" rIns="0" bIns="0" numCol="1"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pPr>
            <a:r>
              <a:rPr lang="en-GB" sz="1200" dirty="0">
                <a:solidFill>
                  <a:srgbClr val="000000"/>
                </a:solidFill>
                <a:latin typeface="Frutiger LT Std 45 Light" panose="020B0402020204020204" pitchFamily="34" charset="0"/>
              </a:rPr>
              <a:t>Organizers: </a:t>
            </a:r>
            <a:r>
              <a:rPr lang="en-GB" sz="1200" b="0" dirty="0">
                <a:solidFill>
                  <a:srgbClr val="000000"/>
                </a:solidFill>
                <a:latin typeface="Frutiger LT Std 45 Light" panose="020B0402020204020204" pitchFamily="34" charset="0"/>
              </a:rPr>
              <a:t>Johan </a:t>
            </a:r>
            <a:r>
              <a:rPr lang="en-GB" sz="1200" b="0" dirty="0" err="1">
                <a:solidFill>
                  <a:srgbClr val="000000"/>
                </a:solidFill>
                <a:latin typeface="Frutiger LT Std 45 Light" panose="020B0402020204020204" pitchFamily="34" charset="0"/>
              </a:rPr>
              <a:t>Ekroos</a:t>
            </a:r>
            <a:r>
              <a:rPr lang="en-GB" sz="1200" b="0" dirty="0">
                <a:solidFill>
                  <a:srgbClr val="000000"/>
                </a:solidFill>
                <a:latin typeface="Frutiger LT Std 45 Light" panose="020B0402020204020204" pitchFamily="34" charset="0"/>
              </a:rPr>
              <a:t>, Lars </a:t>
            </a:r>
            <a:r>
              <a:rPr lang="en-GB" sz="1200" b="0" dirty="0" err="1">
                <a:solidFill>
                  <a:srgbClr val="000000"/>
                </a:solidFill>
                <a:latin typeface="Frutiger LT Std 45 Light" panose="020B0402020204020204" pitchFamily="34" charset="0"/>
              </a:rPr>
              <a:t>Eklundh</a:t>
            </a:r>
            <a:r>
              <a:rPr lang="en-GB" sz="1200" b="0" dirty="0">
                <a:solidFill>
                  <a:srgbClr val="000000"/>
                </a:solidFill>
                <a:latin typeface="Frutiger LT Std 45 Light" panose="020B0402020204020204" pitchFamily="34" charset="0"/>
              </a:rPr>
              <a:t>, Hakim Abdi and </a:t>
            </a:r>
            <a:r>
              <a:rPr lang="en-GB" sz="1200" b="0" dirty="0" err="1">
                <a:solidFill>
                  <a:srgbClr val="000000"/>
                </a:solidFill>
                <a:latin typeface="Frutiger LT Std 45 Light" panose="020B0402020204020204" pitchFamily="34" charset="0"/>
              </a:rPr>
              <a:t>Niklas</a:t>
            </a:r>
            <a:r>
              <a:rPr lang="en-GB" sz="1200" b="0" dirty="0">
                <a:solidFill>
                  <a:srgbClr val="000000"/>
                </a:solidFill>
                <a:latin typeface="Frutiger LT Std 45 Light" panose="020B0402020204020204" pitchFamily="34" charset="0"/>
              </a:rPr>
              <a:t> Boke-</a:t>
            </a:r>
            <a:r>
              <a:rPr lang="en-GB" sz="1200" b="0" dirty="0" err="1">
                <a:solidFill>
                  <a:srgbClr val="000000"/>
                </a:solidFill>
                <a:latin typeface="Frutiger LT Std 45 Light" panose="020B0402020204020204" pitchFamily="34" charset="0"/>
              </a:rPr>
              <a:t>Olén</a:t>
            </a:r>
            <a:endParaRPr lang="en-GB" sz="1200" b="0" dirty="0">
              <a:solidFill>
                <a:srgbClr val="000000"/>
              </a:solidFill>
              <a:latin typeface="Frutiger LT Std 45 Light" panose="020B0402020204020204" pitchFamily="34" charset="0"/>
            </a:endParaRPr>
          </a:p>
        </p:txBody>
      </p:sp>
      <p:pic>
        <p:nvPicPr>
          <p:cNvPr id="24" name="Bildobjekt 23">
            <a:extLst>
              <a:ext uri="{FF2B5EF4-FFF2-40B4-BE49-F238E27FC236}">
                <a16:creationId xmlns:a16="http://schemas.microsoft.com/office/drawing/2014/main" id="{CB0DA1AB-F9A1-0148-B3CB-0D99ECD92013}"/>
              </a:ext>
            </a:extLst>
          </p:cNvPr>
          <p:cNvPicPr>
            <a:picLocks noChangeAspect="1"/>
          </p:cNvPicPr>
          <p:nvPr/>
        </p:nvPicPr>
        <p:blipFill>
          <a:blip r:embed="rId2"/>
          <a:stretch>
            <a:fillRect/>
          </a:stretch>
        </p:blipFill>
        <p:spPr>
          <a:xfrm>
            <a:off x="7381670" y="13239858"/>
            <a:ext cx="973462" cy="1235548"/>
          </a:xfrm>
          <a:prstGeom prst="rect">
            <a:avLst/>
          </a:prstGeom>
        </p:spPr>
      </p:pic>
      <p:pic>
        <p:nvPicPr>
          <p:cNvPr id="21" name="Bildobjekt 20">
            <a:extLst>
              <a:ext uri="{FF2B5EF4-FFF2-40B4-BE49-F238E27FC236}">
                <a16:creationId xmlns:a16="http://schemas.microsoft.com/office/drawing/2014/main" id="{AC10553E-1E43-C846-A59A-BE5266B58243}"/>
              </a:ext>
            </a:extLst>
          </p:cNvPr>
          <p:cNvPicPr>
            <a:picLocks noChangeAspect="1"/>
          </p:cNvPicPr>
          <p:nvPr/>
        </p:nvPicPr>
        <p:blipFill rotWithShape="1">
          <a:blip r:embed="rId3"/>
          <a:srcRect l="7" t="19283" r="-7" b="34075"/>
          <a:stretch/>
        </p:blipFill>
        <p:spPr>
          <a:xfrm>
            <a:off x="251813" y="252000"/>
            <a:ext cx="10188000" cy="3167989"/>
          </a:xfrm>
          <a:prstGeom prst="rect">
            <a:avLst/>
          </a:prstGeom>
        </p:spPr>
      </p:pic>
      <p:pic>
        <p:nvPicPr>
          <p:cNvPr id="28" name="Bildobjekt 27">
            <a:extLst>
              <a:ext uri="{FF2B5EF4-FFF2-40B4-BE49-F238E27FC236}">
                <a16:creationId xmlns:a16="http://schemas.microsoft.com/office/drawing/2014/main" id="{0D48BAB5-F1B9-A24E-B29A-28DA80A197CA}"/>
              </a:ext>
            </a:extLst>
          </p:cNvPr>
          <p:cNvPicPr>
            <a:picLocks noChangeAspect="1"/>
          </p:cNvPicPr>
          <p:nvPr/>
        </p:nvPicPr>
        <p:blipFill>
          <a:blip r:embed="rId2"/>
          <a:stretch>
            <a:fillRect/>
          </a:stretch>
        </p:blipFill>
        <p:spPr>
          <a:xfrm>
            <a:off x="6049300" y="13239858"/>
            <a:ext cx="973462" cy="1235548"/>
          </a:xfrm>
          <a:prstGeom prst="rect">
            <a:avLst/>
          </a:prstGeom>
        </p:spPr>
      </p:pic>
      <p:pic>
        <p:nvPicPr>
          <p:cNvPr id="29" name="Bildobjekt 28">
            <a:extLst>
              <a:ext uri="{FF2B5EF4-FFF2-40B4-BE49-F238E27FC236}">
                <a16:creationId xmlns:a16="http://schemas.microsoft.com/office/drawing/2014/main" id="{7A245FF7-2C29-AB43-BAE5-9D996404AFBD}"/>
              </a:ext>
            </a:extLst>
          </p:cNvPr>
          <p:cNvPicPr>
            <a:picLocks noChangeAspect="1"/>
          </p:cNvPicPr>
          <p:nvPr/>
        </p:nvPicPr>
        <p:blipFill>
          <a:blip r:embed="rId2"/>
          <a:stretch>
            <a:fillRect/>
          </a:stretch>
        </p:blipFill>
        <p:spPr>
          <a:xfrm>
            <a:off x="4716928" y="13239858"/>
            <a:ext cx="973462" cy="1235548"/>
          </a:xfrm>
          <a:prstGeom prst="rect">
            <a:avLst/>
          </a:prstGeom>
        </p:spPr>
      </p:pic>
      <p:pic>
        <p:nvPicPr>
          <p:cNvPr id="30" name="Bildobjekt 29">
            <a:extLst>
              <a:ext uri="{FF2B5EF4-FFF2-40B4-BE49-F238E27FC236}">
                <a16:creationId xmlns:a16="http://schemas.microsoft.com/office/drawing/2014/main" id="{6E4D196C-47AE-0942-8EAF-DC1B445D8EBD}"/>
              </a:ext>
            </a:extLst>
          </p:cNvPr>
          <p:cNvPicPr>
            <a:picLocks noChangeAspect="1"/>
          </p:cNvPicPr>
          <p:nvPr/>
        </p:nvPicPr>
        <p:blipFill>
          <a:blip r:embed="rId2"/>
          <a:stretch>
            <a:fillRect/>
          </a:stretch>
        </p:blipFill>
        <p:spPr>
          <a:xfrm>
            <a:off x="3384556" y="13239858"/>
            <a:ext cx="973462" cy="1235548"/>
          </a:xfrm>
          <a:prstGeom prst="rect">
            <a:avLst/>
          </a:prstGeom>
        </p:spPr>
      </p:pic>
      <p:pic>
        <p:nvPicPr>
          <p:cNvPr id="31" name="Bildobjekt 30">
            <a:extLst>
              <a:ext uri="{FF2B5EF4-FFF2-40B4-BE49-F238E27FC236}">
                <a16:creationId xmlns:a16="http://schemas.microsoft.com/office/drawing/2014/main" id="{1D14421B-C3BC-A14A-AC69-A5B59944B3BB}"/>
              </a:ext>
            </a:extLst>
          </p:cNvPr>
          <p:cNvPicPr>
            <a:picLocks noChangeAspect="1"/>
          </p:cNvPicPr>
          <p:nvPr/>
        </p:nvPicPr>
        <p:blipFill>
          <a:blip r:embed="rId2"/>
          <a:stretch>
            <a:fillRect/>
          </a:stretch>
        </p:blipFill>
        <p:spPr>
          <a:xfrm>
            <a:off x="2052184" y="13239858"/>
            <a:ext cx="973462" cy="1235548"/>
          </a:xfrm>
          <a:prstGeom prst="rect">
            <a:avLst/>
          </a:prstGeom>
        </p:spPr>
      </p:pic>
      <p:pic>
        <p:nvPicPr>
          <p:cNvPr id="32" name="Bildobjekt 31">
            <a:extLst>
              <a:ext uri="{FF2B5EF4-FFF2-40B4-BE49-F238E27FC236}">
                <a16:creationId xmlns:a16="http://schemas.microsoft.com/office/drawing/2014/main" id="{5296BFD0-CC04-9D46-8C4E-3A2CC651476D}"/>
              </a:ext>
            </a:extLst>
          </p:cNvPr>
          <p:cNvPicPr>
            <a:picLocks noChangeAspect="1"/>
          </p:cNvPicPr>
          <p:nvPr/>
        </p:nvPicPr>
        <p:blipFill>
          <a:blip r:embed="rId2"/>
          <a:stretch>
            <a:fillRect/>
          </a:stretch>
        </p:blipFill>
        <p:spPr>
          <a:xfrm>
            <a:off x="719812" y="13239858"/>
            <a:ext cx="973462" cy="1235548"/>
          </a:xfrm>
          <a:prstGeom prst="rect">
            <a:avLst/>
          </a:prstGeom>
        </p:spPr>
      </p:pic>
      <p:pic>
        <p:nvPicPr>
          <p:cNvPr id="16" name="Bildobjekt 15">
            <a:extLst>
              <a:ext uri="{FF2B5EF4-FFF2-40B4-BE49-F238E27FC236}">
                <a16:creationId xmlns:a16="http://schemas.microsoft.com/office/drawing/2014/main" id="{6739DA4A-5A50-9E44-B820-F1EA9B0B1BAA}"/>
              </a:ext>
            </a:extLst>
          </p:cNvPr>
          <p:cNvPicPr>
            <a:picLocks noChangeAspect="1"/>
          </p:cNvPicPr>
          <p:nvPr/>
        </p:nvPicPr>
        <p:blipFill>
          <a:blip r:embed="rId4"/>
          <a:stretch>
            <a:fillRect/>
          </a:stretch>
        </p:blipFill>
        <p:spPr>
          <a:xfrm>
            <a:off x="8849856" y="12914306"/>
            <a:ext cx="1160419" cy="1549291"/>
          </a:xfrm>
          <a:prstGeom prst="rect">
            <a:avLst/>
          </a:prstGeom>
          <a:effectLst/>
        </p:spPr>
      </p:pic>
      <p:sp>
        <p:nvSpPr>
          <p:cNvPr id="15" name="textruta 14">
            <a:extLst>
              <a:ext uri="{FF2B5EF4-FFF2-40B4-BE49-F238E27FC236}">
                <a16:creationId xmlns:a16="http://schemas.microsoft.com/office/drawing/2014/main" id="{EA659F1F-54C7-BB40-9DFC-813E78DD8AFA}"/>
              </a:ext>
            </a:extLst>
          </p:cNvPr>
          <p:cNvSpPr txBox="1"/>
          <p:nvPr/>
        </p:nvSpPr>
        <p:spPr>
          <a:xfrm>
            <a:off x="7170821" y="4491784"/>
            <a:ext cx="2259244"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OBS att placering av linje under rubrik och följande texter måste justeras manuellt.</a:t>
            </a:r>
          </a:p>
        </p:txBody>
      </p:sp>
      <p:sp>
        <p:nvSpPr>
          <p:cNvPr id="20" name="textruta 19">
            <a:extLst>
              <a:ext uri="{FF2B5EF4-FFF2-40B4-BE49-F238E27FC236}">
                <a16:creationId xmlns:a16="http://schemas.microsoft.com/office/drawing/2014/main" id="{63CD53AC-C96F-754E-8545-045CF896B08F}"/>
              </a:ext>
            </a:extLst>
          </p:cNvPr>
          <p:cNvSpPr txBox="1"/>
          <p:nvPr/>
        </p:nvSpPr>
        <p:spPr>
          <a:xfrm>
            <a:off x="719812" y="689805"/>
            <a:ext cx="2037347" cy="923330"/>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Använd denna mall vid upp till 6 logos utöver LU-logon.</a:t>
            </a:r>
          </a:p>
        </p:txBody>
      </p:sp>
      <p:sp>
        <p:nvSpPr>
          <p:cNvPr id="22" name="textruta 21">
            <a:extLst>
              <a:ext uri="{FF2B5EF4-FFF2-40B4-BE49-F238E27FC236}">
                <a16:creationId xmlns:a16="http://schemas.microsoft.com/office/drawing/2014/main" id="{9FF3AC8E-B9A2-414A-B673-49AAD7974B09}"/>
              </a:ext>
            </a:extLst>
          </p:cNvPr>
          <p:cNvSpPr txBox="1"/>
          <p:nvPr/>
        </p:nvSpPr>
        <p:spPr>
          <a:xfrm>
            <a:off x="2565152" y="7994962"/>
            <a:ext cx="2779961" cy="2585323"/>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Styckeinställning hängande indrag 1,8 cm + avstånd före 4 pt.</a:t>
            </a:r>
          </a:p>
          <a:p>
            <a:r>
              <a:rPr lang="sv-SE" dirty="0"/>
              <a:t>För att formateringen ska bli rätt måste varje stycke avslutas med </a:t>
            </a:r>
            <a:r>
              <a:rPr lang="sv-SE" i="1" dirty="0"/>
              <a:t>Retur</a:t>
            </a:r>
            <a:r>
              <a:rPr lang="sv-SE" dirty="0"/>
              <a:t>.</a:t>
            </a:r>
          </a:p>
          <a:p>
            <a:r>
              <a:rPr lang="sv-SE" dirty="0"/>
              <a:t>Radbrytning inom stycke måste göras med </a:t>
            </a:r>
            <a:r>
              <a:rPr lang="sv-SE" i="1" dirty="0" err="1"/>
              <a:t>Skift+Retur</a:t>
            </a:r>
            <a:r>
              <a:rPr lang="sv-SE" dirty="0"/>
              <a:t>.</a:t>
            </a:r>
          </a:p>
        </p:txBody>
      </p:sp>
    </p:spTree>
    <p:extLst>
      <p:ext uri="{BB962C8B-B14F-4D97-AF65-F5344CB8AC3E}">
        <p14:creationId xmlns:p14="http://schemas.microsoft.com/office/powerpoint/2010/main" val="348983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a:extLst>
              <a:ext uri="{FF2B5EF4-FFF2-40B4-BE49-F238E27FC236}">
                <a16:creationId xmlns:a16="http://schemas.microsoft.com/office/drawing/2014/main" id="{384A1C62-4577-AD48-A8E7-9903AF28328C}"/>
              </a:ext>
            </a:extLst>
          </p:cNvPr>
          <p:cNvSpPr txBox="1">
            <a:spLocks/>
          </p:cNvSpPr>
          <p:nvPr/>
        </p:nvSpPr>
        <p:spPr>
          <a:xfrm>
            <a:off x="720001" y="5951614"/>
            <a:ext cx="9290274" cy="258156"/>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r>
              <a:rPr lang="en-GB" sz="1800" cap="all" spc="50" dirty="0">
                <a:latin typeface="Frutiger LT Std 45 Light" panose="020B0402020204020204" pitchFamily="34" charset="0"/>
              </a:rPr>
              <a:t>5–6/March 2019 | AF-</a:t>
            </a:r>
            <a:r>
              <a:rPr lang="en-GB" sz="1800" cap="all" spc="50" dirty="0" err="1">
                <a:latin typeface="Frutiger LT Std 45 Light" panose="020B0402020204020204" pitchFamily="34" charset="0"/>
              </a:rPr>
              <a:t>borgen</a:t>
            </a:r>
            <a:r>
              <a:rPr lang="en-GB" sz="1800" cap="all" spc="50" dirty="0">
                <a:latin typeface="Frutiger LT Std 45 Light" panose="020B0402020204020204" pitchFamily="34" charset="0"/>
              </a:rPr>
              <a:t>, Lund</a:t>
            </a:r>
          </a:p>
        </p:txBody>
      </p:sp>
      <p:sp>
        <p:nvSpPr>
          <p:cNvPr id="11" name="Rubrik 3">
            <a:extLst>
              <a:ext uri="{FF2B5EF4-FFF2-40B4-BE49-F238E27FC236}">
                <a16:creationId xmlns:a16="http://schemas.microsoft.com/office/drawing/2014/main" id="{D449DA38-76AB-8940-A23E-8D951EF7AE70}"/>
              </a:ext>
            </a:extLst>
          </p:cNvPr>
          <p:cNvSpPr txBox="1">
            <a:spLocks/>
          </p:cNvSpPr>
          <p:nvPr/>
        </p:nvSpPr>
        <p:spPr>
          <a:xfrm>
            <a:off x="720001" y="6593310"/>
            <a:ext cx="9252000" cy="5845914"/>
          </a:xfrm>
          <a:prstGeom prst="rect">
            <a:avLst/>
          </a:prstGeom>
        </p:spPr>
        <p:txBody>
          <a:bodyPr lIns="0" tIns="0" rIns="0" bIns="0" numCol="2"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spcBef>
                <a:spcPts val="1800"/>
              </a:spcBef>
            </a:pPr>
            <a:r>
              <a:rPr lang="en-GB" sz="1400" cap="all" spc="50" dirty="0">
                <a:latin typeface="Frutiger LT Std 45 Light" panose="020B0402020204020204" pitchFamily="34" charset="0"/>
              </a:rPr>
              <a:t>5 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11.00</a:t>
            </a:r>
            <a:r>
              <a:rPr lang="en-GB" sz="1400" b="0" dirty="0">
                <a:solidFill>
                  <a:srgbClr val="000000"/>
                </a:solidFill>
                <a:latin typeface="Frutiger LT Std 45 Light" panose="020B0402020204020204" pitchFamily="34" charset="0"/>
                <a:ea typeface="+mn-ea"/>
                <a:cs typeface="+mn-cs"/>
              </a:rPr>
              <a:t> 	Registration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 </a:t>
            </a:r>
            <a:r>
              <a:rPr lang="en-GB" sz="1400" b="0" dirty="0">
                <a:solidFill>
                  <a:srgbClr val="000000"/>
                </a:solidFill>
                <a:latin typeface="Frutiger LT Std 45 Light" panose="020B0402020204020204" pitchFamily="34" charset="0"/>
                <a:ea typeface="+mn-ea"/>
                <a:cs typeface="+mn-cs"/>
              </a:rPr>
              <a:t>	Lunch at </a:t>
            </a:r>
            <a:r>
              <a:rPr lang="en-GB" sz="1400" b="0" dirty="0" err="1">
                <a:solidFill>
                  <a:srgbClr val="000000"/>
                </a:solidFill>
                <a:latin typeface="Frutiger LT Std 45 Light" panose="020B0402020204020204" pitchFamily="34" charset="0"/>
                <a:ea typeface="+mn-ea"/>
                <a:cs typeface="+mn-cs"/>
              </a:rPr>
              <a:t>Tegnérs</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matsalar</a:t>
            </a:r>
            <a:endParaRPr lang="en-GB" sz="1400" b="0" dirty="0">
              <a:solidFill>
                <a:srgbClr val="000000"/>
              </a:solidFill>
              <a:latin typeface="Frutiger LT Std 45 Light" panose="020B0402020204020204" pitchFamily="34" charset="0"/>
              <a:ea typeface="+mn-ea"/>
              <a:cs typeface="+mn-cs"/>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ea typeface="+mn-ea"/>
                <a:cs typeface="+mn-cs"/>
              </a:rPr>
              <a:t> 	Welcome (Johan </a:t>
            </a:r>
            <a:r>
              <a:rPr lang="en-GB" sz="1400" b="0" dirty="0" err="1">
                <a:solidFill>
                  <a:srgbClr val="000000"/>
                </a:solidFill>
                <a:latin typeface="Frutiger LT Std 45 Light" panose="020B0402020204020204" pitchFamily="34" charset="0"/>
                <a:ea typeface="+mn-ea"/>
                <a:cs typeface="+mn-cs"/>
              </a:rPr>
              <a:t>Ekroos</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13.05</a:t>
            </a:r>
            <a:r>
              <a:rPr lang="en-GB" sz="1400" b="0" dirty="0">
                <a:solidFill>
                  <a:srgbClr val="000000"/>
                </a:solidFill>
                <a:latin typeface="Frutiger LT Std 45 Light" panose="020B0402020204020204" pitchFamily="34" charset="0"/>
                <a:ea typeface="+mn-ea"/>
                <a:cs typeface="+mn-cs"/>
              </a:rPr>
              <a:t> 	Remote sensing and ecological processes governing diversity of mobile organisms (Virginia Garcia, INES, and Maj </a:t>
            </a:r>
            <a:r>
              <a:rPr lang="en-GB" sz="1400" b="0" dirty="0" err="1">
                <a:solidFill>
                  <a:srgbClr val="000000"/>
                </a:solidFill>
                <a:latin typeface="Frutiger LT Std 45 Light" panose="020B0402020204020204" pitchFamily="34" charset="0"/>
                <a:ea typeface="+mn-ea"/>
                <a:cs typeface="+mn-cs"/>
              </a:rPr>
              <a:t>Rundlöf</a:t>
            </a:r>
            <a:r>
              <a:rPr lang="en-GB" sz="1400" b="0" dirty="0">
                <a:solidFill>
                  <a:srgbClr val="000000"/>
                </a:solidFill>
                <a:latin typeface="Frutiger LT Std 45 Light" panose="020B0402020204020204" pitchFamily="34" charset="0"/>
                <a:ea typeface="+mn-ea"/>
                <a:cs typeface="+mn-cs"/>
              </a:rPr>
              <a:t>, Biol.)</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13.30</a:t>
            </a:r>
            <a:r>
              <a:rPr lang="en-GB" sz="1400" b="0" dirty="0">
                <a:solidFill>
                  <a:srgbClr val="000000"/>
                </a:solidFill>
                <a:latin typeface="Frutiger LT Std 45 Light" panose="020B0402020204020204" pitchFamily="34" charset="0"/>
                <a:ea typeface="+mn-ea"/>
                <a:cs typeface="+mn-cs"/>
              </a:rPr>
              <a:t> 	Remote sensing for estimating ecosystem productivity (Lars </a:t>
            </a:r>
            <a:r>
              <a:rPr lang="en-GB" sz="1400" b="0" dirty="0" err="1">
                <a:solidFill>
                  <a:srgbClr val="000000"/>
                </a:solidFill>
                <a:latin typeface="Frutiger LT Std 45 Light" panose="020B0402020204020204" pitchFamily="34" charset="0"/>
                <a:ea typeface="+mn-ea"/>
                <a:cs typeface="+mn-cs"/>
              </a:rPr>
              <a:t>Eklundh</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13.45</a:t>
            </a:r>
            <a:r>
              <a:rPr lang="en-GB" sz="1400" b="0" dirty="0">
                <a:solidFill>
                  <a:srgbClr val="000000"/>
                </a:solidFill>
                <a:latin typeface="Frutiger LT Std 45 Light" panose="020B0402020204020204" pitchFamily="34" charset="0"/>
                <a:ea typeface="+mn-ea"/>
                <a:cs typeface="+mn-cs"/>
              </a:rPr>
              <a:t> 	Mapping and understanding the multidimensional nature of land-use intensity (Tobias </a:t>
            </a:r>
            <a:r>
              <a:rPr lang="en-GB" sz="1400" b="0" dirty="0" err="1">
                <a:solidFill>
                  <a:srgbClr val="000000"/>
                </a:solidFill>
                <a:latin typeface="Frutiger LT Std 45 Light" panose="020B0402020204020204" pitchFamily="34" charset="0"/>
                <a:ea typeface="+mn-ea"/>
                <a:cs typeface="+mn-cs"/>
              </a:rPr>
              <a:t>Kümmerle</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ea typeface="+mn-ea"/>
                <a:cs typeface="+mn-cs"/>
              </a:rPr>
              <a:t> 	Understanding bird population changes in time and space: the need for good climate and land use data (</a:t>
            </a:r>
            <a:r>
              <a:rPr lang="en-GB" sz="1400" b="0" dirty="0" err="1">
                <a:solidFill>
                  <a:srgbClr val="000000"/>
                </a:solidFill>
                <a:latin typeface="Frutiger LT Std 45 Light" panose="020B0402020204020204" pitchFamily="34" charset="0"/>
                <a:ea typeface="+mn-ea"/>
                <a:cs typeface="+mn-cs"/>
              </a:rPr>
              <a:t>Åke</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Lindström</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ea typeface="+mn-ea"/>
                <a:cs typeface="+mn-cs"/>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ea typeface="+mn-ea"/>
                <a:cs typeface="+mn-cs"/>
              </a:rPr>
              <a:t> 	Integrating remote sensing and landscape ecology (Nathalie </a:t>
            </a:r>
            <a:r>
              <a:rPr lang="en-GB" sz="1400" b="0" dirty="0" err="1">
                <a:solidFill>
                  <a:srgbClr val="000000"/>
                </a:solidFill>
                <a:latin typeface="Frutiger LT Std 45 Light" panose="020B0402020204020204" pitchFamily="34" charset="0"/>
                <a:ea typeface="+mn-ea"/>
                <a:cs typeface="+mn-cs"/>
              </a:rPr>
              <a:t>Pettorelli</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15.30</a:t>
            </a:r>
            <a:r>
              <a:rPr lang="en-GB" sz="1400" b="0" dirty="0">
                <a:solidFill>
                  <a:srgbClr val="000000"/>
                </a:solidFill>
                <a:latin typeface="Frutiger LT Std 45 Light" panose="020B0402020204020204" pitchFamily="34" charset="0"/>
                <a:ea typeface="+mn-ea"/>
                <a:cs typeface="+mn-cs"/>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16.15</a:t>
            </a:r>
            <a:r>
              <a:rPr lang="en-GB" sz="1400" b="0" dirty="0">
                <a:solidFill>
                  <a:srgbClr val="000000"/>
                </a:solidFill>
                <a:latin typeface="Frutiger LT Std 45 Light" panose="020B0402020204020204" pitchFamily="34" charset="0"/>
                <a:ea typeface="+mn-ea"/>
                <a:cs typeface="+mn-cs"/>
              </a:rPr>
              <a:t>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17.15–17.45</a:t>
            </a:r>
            <a:r>
              <a:rPr lang="en-GB" sz="1400" b="0" dirty="0">
                <a:solidFill>
                  <a:srgbClr val="000000"/>
                </a:solidFill>
                <a:latin typeface="Frutiger LT Std 45 Light" panose="020B0402020204020204" pitchFamily="34" charset="0"/>
                <a:ea typeface="+mn-ea"/>
                <a:cs typeface="+mn-cs"/>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18.30</a:t>
            </a:r>
            <a:r>
              <a:rPr lang="en-GB" sz="1400" b="0" dirty="0">
                <a:solidFill>
                  <a:srgbClr val="000000"/>
                </a:solidFill>
                <a:latin typeface="Frutiger LT Std 45 Light" panose="020B0402020204020204" pitchFamily="34" charset="0"/>
                <a:ea typeface="+mn-ea"/>
                <a:cs typeface="+mn-cs"/>
              </a:rPr>
              <a:t>–	Dinner at Herbivore</a:t>
            </a:r>
          </a:p>
          <a:p>
            <a:pPr marL="648000" lvl="0" indent="-648000" algn="l" defTabSz="457200">
              <a:lnSpc>
                <a:spcPct val="100000"/>
              </a:lnSpc>
              <a:spcBef>
                <a:spcPts val="400"/>
              </a:spcBef>
            </a:pPr>
            <a:endParaRPr lang="en-GB" sz="1400" b="0" dirty="0">
              <a:solidFill>
                <a:srgbClr val="000000"/>
              </a:solidFill>
              <a:latin typeface="Frutiger LT Std 45 Light" panose="020B0402020204020204" pitchFamily="34" charset="0"/>
              <a:ea typeface="+mn-ea"/>
              <a:cs typeface="+mn-cs"/>
            </a:endParaRPr>
          </a:p>
          <a:p>
            <a:pPr algn="l">
              <a:lnSpc>
                <a:spcPct val="100000"/>
              </a:lnSpc>
              <a:spcBef>
                <a:spcPts val="1800"/>
              </a:spcBef>
            </a:pPr>
            <a:r>
              <a:rPr lang="en-GB" sz="1400" cap="all" spc="50" dirty="0">
                <a:latin typeface="Frutiger LT Std 45 Light" panose="020B0402020204020204" pitchFamily="34" charset="0"/>
              </a:rPr>
              <a:t>6 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8.30</a:t>
            </a:r>
            <a:r>
              <a:rPr lang="en-GB" sz="1400" b="0" dirty="0">
                <a:solidFill>
                  <a:srgbClr val="000000"/>
                </a:solidFill>
                <a:latin typeface="Frutiger LT Std 45 Light" panose="020B0402020204020204" pitchFamily="34" charset="0"/>
              </a:rPr>
              <a:t>	Summary day 1</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8.40</a:t>
            </a:r>
            <a:r>
              <a:rPr lang="en-GB" sz="1400" b="0" dirty="0">
                <a:solidFill>
                  <a:srgbClr val="000000"/>
                </a:solidFill>
                <a:latin typeface="Frutiger LT Std 45 Light" panose="020B0402020204020204" pitchFamily="34" charset="0"/>
              </a:rPr>
              <a:t>	Monitoring biodiversity and ecosystem health by traits, remote sensing and data science approaches (Angela </a:t>
            </a:r>
            <a:r>
              <a:rPr lang="en-GB" sz="1400" b="0" dirty="0" err="1">
                <a:solidFill>
                  <a:srgbClr val="000000"/>
                </a:solidFill>
                <a:latin typeface="Frutiger LT Std 45 Light" panose="020B0402020204020204" pitchFamily="34" charset="0"/>
              </a:rPr>
              <a:t>Lausch</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9.10</a:t>
            </a:r>
            <a:r>
              <a:rPr lang="en-GB" sz="1400" b="0" dirty="0">
                <a:solidFill>
                  <a:srgbClr val="000000"/>
                </a:solidFill>
                <a:latin typeface="Frutiger LT Std 45 Light" panose="020B0402020204020204" pitchFamily="34" charset="0"/>
              </a:rPr>
              <a:t>	Monitoring biodiversity with remote sensing (Pedro </a:t>
            </a:r>
            <a:r>
              <a:rPr lang="en-GB" sz="1400" b="0" dirty="0" err="1">
                <a:solidFill>
                  <a:srgbClr val="000000"/>
                </a:solidFill>
                <a:latin typeface="Frutiger LT Std 45 Light" panose="020B0402020204020204" pitchFamily="34" charset="0"/>
              </a:rPr>
              <a:t>Leitão</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9.40</a:t>
            </a:r>
            <a:r>
              <a:rPr lang="en-GB" sz="1400" b="0" dirty="0">
                <a:solidFill>
                  <a:srgbClr val="000000"/>
                </a:solidFill>
                <a:latin typeface="Frutiger LT Std 45 Light" panose="020B0402020204020204" pitchFamily="34" charset="0"/>
              </a:rPr>
              <a:t>	Predicting levels of biodiversity and ecosystem services: two examples from farmland and forest landscapes (</a:t>
            </a:r>
            <a:r>
              <a:rPr lang="en-GB" sz="1400" b="0" dirty="0" err="1">
                <a:solidFill>
                  <a:srgbClr val="000000"/>
                </a:solidFill>
                <a:latin typeface="Frutiger LT Std 45 Light" panose="020B0402020204020204" pitchFamily="34" charset="0"/>
              </a:rPr>
              <a:t>Rémi</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Duflot</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10.10</a:t>
            </a:r>
            <a:r>
              <a:rPr lang="en-GB" sz="1400" b="0" dirty="0">
                <a:solidFill>
                  <a:srgbClr val="000000"/>
                </a:solidFill>
                <a:latin typeface="Frutiger LT Std 45 Light" panose="020B0402020204020204" pitchFamily="34" charset="0"/>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10.40</a:t>
            </a:r>
            <a:r>
              <a:rPr lang="en-GB" sz="1400" b="0" dirty="0">
                <a:solidFill>
                  <a:srgbClr val="000000"/>
                </a:solidFill>
                <a:latin typeface="Frutiger LT Std 45 Light" panose="020B0402020204020204" pitchFamily="34" charset="0"/>
              </a:rPr>
              <a:t> 	Using the Landsat image archive for reconstructing habitat dynamics </a:t>
            </a:r>
            <a:br>
              <a:rPr lang="en-GB" sz="1400" b="0" dirty="0">
                <a:solidFill>
                  <a:srgbClr val="000000"/>
                </a:solidFill>
                <a:latin typeface="Frutiger LT Std 45 Light" panose="020B0402020204020204" pitchFamily="34" charset="0"/>
              </a:rPr>
            </a:br>
            <a:r>
              <a:rPr lang="en-GB" sz="1400" b="0" dirty="0">
                <a:solidFill>
                  <a:srgbClr val="000000"/>
                </a:solidFill>
                <a:latin typeface="Frutiger LT Std 45 Light" panose="020B0402020204020204" pitchFamily="34" charset="0"/>
              </a:rPr>
              <a:t>(Julian </a:t>
            </a:r>
            <a:r>
              <a:rPr lang="en-GB" sz="1400" b="0" dirty="0" err="1">
                <a:solidFill>
                  <a:srgbClr val="000000"/>
                </a:solidFill>
                <a:latin typeface="Frutiger LT Std 45 Light" panose="020B0402020204020204" pitchFamily="34" charset="0"/>
              </a:rPr>
              <a:t>Oeser</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11.10</a:t>
            </a:r>
            <a:r>
              <a:rPr lang="en-GB" sz="1400" b="0" dirty="0">
                <a:solidFill>
                  <a:srgbClr val="000000"/>
                </a:solidFill>
                <a:latin typeface="Frutiger LT Std 45 Light" panose="020B0402020204020204" pitchFamily="34" charset="0"/>
              </a:rPr>
              <a:t> 	Effects of increasing agricultural land-use intensity on biodiversity (Hakim Abdi &amp; Johan </a:t>
            </a:r>
            <a:r>
              <a:rPr lang="en-GB" sz="1400" b="0" dirty="0" err="1">
                <a:solidFill>
                  <a:srgbClr val="000000"/>
                </a:solidFill>
                <a:latin typeface="Frutiger LT Std 45 Light" panose="020B0402020204020204" pitchFamily="34" charset="0"/>
              </a:rPr>
              <a:t>Ekroos</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11.30</a:t>
            </a:r>
            <a:r>
              <a:rPr lang="en-GB" sz="1400" b="0" dirty="0">
                <a:solidFill>
                  <a:srgbClr val="000000"/>
                </a:solidFill>
                <a:latin typeface="Frutiger LT Std 45 Light" panose="020B0402020204020204" pitchFamily="34" charset="0"/>
              </a:rPr>
              <a:t> 	Managing trade-offs in agricultural-forest mosaic landscapes (Yann Clough)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11.45</a:t>
            </a:r>
            <a:r>
              <a:rPr lang="en-GB" sz="1400" b="0" dirty="0">
                <a:solidFill>
                  <a:srgbClr val="000000"/>
                </a:solidFill>
                <a:latin typeface="Frutiger LT Std 45 Light" panose="020B0402020204020204" pitchFamily="34" charset="0"/>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a:t>
            </a:r>
            <a:r>
              <a:rPr lang="en-GB" sz="1400" b="0" dirty="0">
                <a:solidFill>
                  <a:srgbClr val="000000"/>
                </a:solidFill>
                <a:latin typeface="Frutiger LT Std 45 Light" panose="020B0402020204020204" pitchFamily="34" charset="0"/>
              </a:rPr>
              <a:t> 	Lunch at </a:t>
            </a:r>
            <a:r>
              <a:rPr lang="en-GB" sz="1400" b="0" dirty="0" err="1">
                <a:solidFill>
                  <a:srgbClr val="000000"/>
                </a:solidFill>
                <a:latin typeface="Frutiger LT Std 45 Light" panose="020B0402020204020204" pitchFamily="34" charset="0"/>
              </a:rPr>
              <a:t>Tegnérs</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matsalar</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rPr>
              <a:t> 	Summary and introduction for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rPr>
              <a:t> 	Final discussion: the way ahead</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rPr>
              <a:t> 	Coffee and departure</a:t>
            </a:r>
          </a:p>
        </p:txBody>
      </p:sp>
      <p:cxnSp>
        <p:nvCxnSpPr>
          <p:cNvPr id="13" name="Rak 12">
            <a:extLst>
              <a:ext uri="{FF2B5EF4-FFF2-40B4-BE49-F238E27FC236}">
                <a16:creationId xmlns:a16="http://schemas.microsoft.com/office/drawing/2014/main" id="{04145A33-0E50-9941-909D-A22A8E1D77E4}"/>
              </a:ext>
            </a:extLst>
          </p:cNvPr>
          <p:cNvCxnSpPr/>
          <p:nvPr/>
        </p:nvCxnSpPr>
        <p:spPr>
          <a:xfrm>
            <a:off x="720001" y="5768650"/>
            <a:ext cx="925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Rubrik 3">
            <a:extLst>
              <a:ext uri="{FF2B5EF4-FFF2-40B4-BE49-F238E27FC236}">
                <a16:creationId xmlns:a16="http://schemas.microsoft.com/office/drawing/2014/main" id="{EB2F7F0A-49ED-EB42-BBB7-1797C18A2059}"/>
              </a:ext>
            </a:extLst>
          </p:cNvPr>
          <p:cNvSpPr txBox="1">
            <a:spLocks/>
          </p:cNvSpPr>
          <p:nvPr/>
        </p:nvSpPr>
        <p:spPr>
          <a:xfrm>
            <a:off x="720001" y="3930320"/>
            <a:ext cx="9290274" cy="1844838"/>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80000"/>
              </a:lnSpc>
              <a:spcBef>
                <a:spcPts val="0"/>
              </a:spcBef>
            </a:pPr>
            <a:r>
              <a:rPr lang="en-GB" sz="9600" dirty="0"/>
              <a:t>Program</a:t>
            </a:r>
          </a:p>
          <a:p>
            <a:pPr algn="l">
              <a:lnSpc>
                <a:spcPct val="80000"/>
              </a:lnSpc>
              <a:spcBef>
                <a:spcPts val="0"/>
              </a:spcBef>
            </a:pPr>
            <a:r>
              <a:rPr lang="en-GB" sz="4800" dirty="0"/>
              <a:t>Remote sensing and landscape ecology</a:t>
            </a:r>
          </a:p>
        </p:txBody>
      </p:sp>
      <p:sp>
        <p:nvSpPr>
          <p:cNvPr id="26" name="Rubrik 3">
            <a:extLst>
              <a:ext uri="{FF2B5EF4-FFF2-40B4-BE49-F238E27FC236}">
                <a16:creationId xmlns:a16="http://schemas.microsoft.com/office/drawing/2014/main" id="{B3139F36-EE0D-CF4A-8D10-E5E9D0A3044E}"/>
              </a:ext>
            </a:extLst>
          </p:cNvPr>
          <p:cNvSpPr txBox="1">
            <a:spLocks/>
          </p:cNvSpPr>
          <p:nvPr/>
        </p:nvSpPr>
        <p:spPr>
          <a:xfrm>
            <a:off x="719812" y="12843522"/>
            <a:ext cx="9252000" cy="219874"/>
          </a:xfrm>
          <a:prstGeom prst="rect">
            <a:avLst/>
          </a:prstGeom>
        </p:spPr>
        <p:txBody>
          <a:bodyPr lIns="0" tIns="0" rIns="0" bIns="0" numCol="1"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pPr>
            <a:r>
              <a:rPr lang="en-GB" sz="1200" dirty="0">
                <a:solidFill>
                  <a:srgbClr val="000000"/>
                </a:solidFill>
                <a:latin typeface="Frutiger LT Std 45 Light" panose="020B0402020204020204" pitchFamily="34" charset="0"/>
              </a:rPr>
              <a:t>Organizers: </a:t>
            </a:r>
            <a:r>
              <a:rPr lang="en-GB" sz="1200" b="0" dirty="0">
                <a:solidFill>
                  <a:srgbClr val="000000"/>
                </a:solidFill>
                <a:latin typeface="Frutiger LT Std 45 Light" panose="020B0402020204020204" pitchFamily="34" charset="0"/>
              </a:rPr>
              <a:t>Johan </a:t>
            </a:r>
            <a:r>
              <a:rPr lang="en-GB" sz="1200" b="0" dirty="0" err="1">
                <a:solidFill>
                  <a:srgbClr val="000000"/>
                </a:solidFill>
                <a:latin typeface="Frutiger LT Std 45 Light" panose="020B0402020204020204" pitchFamily="34" charset="0"/>
              </a:rPr>
              <a:t>Ekroos</a:t>
            </a:r>
            <a:r>
              <a:rPr lang="en-GB" sz="1200" b="0" dirty="0">
                <a:solidFill>
                  <a:srgbClr val="000000"/>
                </a:solidFill>
                <a:latin typeface="Frutiger LT Std 45 Light" panose="020B0402020204020204" pitchFamily="34" charset="0"/>
              </a:rPr>
              <a:t>, Lars </a:t>
            </a:r>
            <a:r>
              <a:rPr lang="en-GB" sz="1200" b="0" dirty="0" err="1">
                <a:solidFill>
                  <a:srgbClr val="000000"/>
                </a:solidFill>
                <a:latin typeface="Frutiger LT Std 45 Light" panose="020B0402020204020204" pitchFamily="34" charset="0"/>
              </a:rPr>
              <a:t>Eklundh</a:t>
            </a:r>
            <a:r>
              <a:rPr lang="en-GB" sz="1200" b="0" dirty="0">
                <a:solidFill>
                  <a:srgbClr val="000000"/>
                </a:solidFill>
                <a:latin typeface="Frutiger LT Std 45 Light" panose="020B0402020204020204" pitchFamily="34" charset="0"/>
              </a:rPr>
              <a:t>, Hakim Abdi and </a:t>
            </a:r>
            <a:r>
              <a:rPr lang="en-GB" sz="1200" b="0" dirty="0" err="1">
                <a:solidFill>
                  <a:srgbClr val="000000"/>
                </a:solidFill>
                <a:latin typeface="Frutiger LT Std 45 Light" panose="020B0402020204020204" pitchFamily="34" charset="0"/>
              </a:rPr>
              <a:t>Niklas</a:t>
            </a:r>
            <a:r>
              <a:rPr lang="en-GB" sz="1200" b="0" dirty="0">
                <a:solidFill>
                  <a:srgbClr val="000000"/>
                </a:solidFill>
                <a:latin typeface="Frutiger LT Std 45 Light" panose="020B0402020204020204" pitchFamily="34" charset="0"/>
              </a:rPr>
              <a:t> Boke-</a:t>
            </a:r>
            <a:r>
              <a:rPr lang="en-GB" sz="1200" b="0" dirty="0" err="1">
                <a:solidFill>
                  <a:srgbClr val="000000"/>
                </a:solidFill>
                <a:latin typeface="Frutiger LT Std 45 Light" panose="020B0402020204020204" pitchFamily="34" charset="0"/>
              </a:rPr>
              <a:t>Olén</a:t>
            </a:r>
            <a:endParaRPr lang="en-GB" sz="1200" b="0" dirty="0">
              <a:solidFill>
                <a:srgbClr val="000000"/>
              </a:solidFill>
              <a:latin typeface="Frutiger LT Std 45 Light" panose="020B0402020204020204" pitchFamily="34" charset="0"/>
            </a:endParaRPr>
          </a:p>
        </p:txBody>
      </p:sp>
      <p:pic>
        <p:nvPicPr>
          <p:cNvPr id="24" name="Bildobjekt 23">
            <a:extLst>
              <a:ext uri="{FF2B5EF4-FFF2-40B4-BE49-F238E27FC236}">
                <a16:creationId xmlns:a16="http://schemas.microsoft.com/office/drawing/2014/main" id="{CB0DA1AB-F9A1-0148-B3CB-0D99ECD92013}"/>
              </a:ext>
            </a:extLst>
          </p:cNvPr>
          <p:cNvPicPr>
            <a:picLocks noChangeAspect="1"/>
          </p:cNvPicPr>
          <p:nvPr/>
        </p:nvPicPr>
        <p:blipFill>
          <a:blip r:embed="rId2"/>
          <a:stretch>
            <a:fillRect/>
          </a:stretch>
        </p:blipFill>
        <p:spPr>
          <a:xfrm>
            <a:off x="7618592" y="13239858"/>
            <a:ext cx="973462" cy="1235548"/>
          </a:xfrm>
          <a:prstGeom prst="rect">
            <a:avLst/>
          </a:prstGeom>
        </p:spPr>
      </p:pic>
      <p:pic>
        <p:nvPicPr>
          <p:cNvPr id="21" name="Bildobjekt 20">
            <a:extLst>
              <a:ext uri="{FF2B5EF4-FFF2-40B4-BE49-F238E27FC236}">
                <a16:creationId xmlns:a16="http://schemas.microsoft.com/office/drawing/2014/main" id="{AC10553E-1E43-C846-A59A-BE5266B58243}"/>
              </a:ext>
            </a:extLst>
          </p:cNvPr>
          <p:cNvPicPr>
            <a:picLocks noChangeAspect="1"/>
          </p:cNvPicPr>
          <p:nvPr/>
        </p:nvPicPr>
        <p:blipFill rotWithShape="1">
          <a:blip r:embed="rId3"/>
          <a:srcRect l="7" t="12284" r="-7" b="41074"/>
          <a:stretch/>
        </p:blipFill>
        <p:spPr>
          <a:xfrm>
            <a:off x="251113" y="268042"/>
            <a:ext cx="10188000" cy="3167989"/>
          </a:xfrm>
          <a:prstGeom prst="rect">
            <a:avLst/>
          </a:prstGeom>
        </p:spPr>
      </p:pic>
      <p:pic>
        <p:nvPicPr>
          <p:cNvPr id="28" name="Bildobjekt 27">
            <a:extLst>
              <a:ext uri="{FF2B5EF4-FFF2-40B4-BE49-F238E27FC236}">
                <a16:creationId xmlns:a16="http://schemas.microsoft.com/office/drawing/2014/main" id="{0D48BAB5-F1B9-A24E-B29A-28DA80A197CA}"/>
              </a:ext>
            </a:extLst>
          </p:cNvPr>
          <p:cNvPicPr>
            <a:picLocks noChangeAspect="1"/>
          </p:cNvPicPr>
          <p:nvPr/>
        </p:nvPicPr>
        <p:blipFill>
          <a:blip r:embed="rId2"/>
          <a:stretch>
            <a:fillRect/>
          </a:stretch>
        </p:blipFill>
        <p:spPr>
          <a:xfrm>
            <a:off x="6238836" y="13239858"/>
            <a:ext cx="973462" cy="1235548"/>
          </a:xfrm>
          <a:prstGeom prst="rect">
            <a:avLst/>
          </a:prstGeom>
        </p:spPr>
      </p:pic>
      <p:pic>
        <p:nvPicPr>
          <p:cNvPr id="29" name="Bildobjekt 28">
            <a:extLst>
              <a:ext uri="{FF2B5EF4-FFF2-40B4-BE49-F238E27FC236}">
                <a16:creationId xmlns:a16="http://schemas.microsoft.com/office/drawing/2014/main" id="{7A245FF7-2C29-AB43-BAE5-9D996404AFBD}"/>
              </a:ext>
            </a:extLst>
          </p:cNvPr>
          <p:cNvPicPr>
            <a:picLocks noChangeAspect="1"/>
          </p:cNvPicPr>
          <p:nvPr/>
        </p:nvPicPr>
        <p:blipFill>
          <a:blip r:embed="rId2"/>
          <a:stretch>
            <a:fillRect/>
          </a:stretch>
        </p:blipFill>
        <p:spPr>
          <a:xfrm>
            <a:off x="4859080" y="13239858"/>
            <a:ext cx="973462" cy="1235548"/>
          </a:xfrm>
          <a:prstGeom prst="rect">
            <a:avLst/>
          </a:prstGeom>
        </p:spPr>
      </p:pic>
      <p:pic>
        <p:nvPicPr>
          <p:cNvPr id="30" name="Bildobjekt 29">
            <a:extLst>
              <a:ext uri="{FF2B5EF4-FFF2-40B4-BE49-F238E27FC236}">
                <a16:creationId xmlns:a16="http://schemas.microsoft.com/office/drawing/2014/main" id="{6E4D196C-47AE-0942-8EAF-DC1B445D8EBD}"/>
              </a:ext>
            </a:extLst>
          </p:cNvPr>
          <p:cNvPicPr>
            <a:picLocks noChangeAspect="1"/>
          </p:cNvPicPr>
          <p:nvPr/>
        </p:nvPicPr>
        <p:blipFill>
          <a:blip r:embed="rId2"/>
          <a:stretch>
            <a:fillRect/>
          </a:stretch>
        </p:blipFill>
        <p:spPr>
          <a:xfrm>
            <a:off x="3479324" y="13239858"/>
            <a:ext cx="973462" cy="1235548"/>
          </a:xfrm>
          <a:prstGeom prst="rect">
            <a:avLst/>
          </a:prstGeom>
        </p:spPr>
      </p:pic>
      <p:pic>
        <p:nvPicPr>
          <p:cNvPr id="31" name="Bildobjekt 30">
            <a:extLst>
              <a:ext uri="{FF2B5EF4-FFF2-40B4-BE49-F238E27FC236}">
                <a16:creationId xmlns:a16="http://schemas.microsoft.com/office/drawing/2014/main" id="{1D14421B-C3BC-A14A-AC69-A5B59944B3BB}"/>
              </a:ext>
            </a:extLst>
          </p:cNvPr>
          <p:cNvPicPr>
            <a:picLocks noChangeAspect="1"/>
          </p:cNvPicPr>
          <p:nvPr/>
        </p:nvPicPr>
        <p:blipFill>
          <a:blip r:embed="rId2"/>
          <a:stretch>
            <a:fillRect/>
          </a:stretch>
        </p:blipFill>
        <p:spPr>
          <a:xfrm>
            <a:off x="2099568" y="13239858"/>
            <a:ext cx="973462" cy="1235548"/>
          </a:xfrm>
          <a:prstGeom prst="rect">
            <a:avLst/>
          </a:prstGeom>
        </p:spPr>
      </p:pic>
      <p:pic>
        <p:nvPicPr>
          <p:cNvPr id="32" name="Bildobjekt 31">
            <a:extLst>
              <a:ext uri="{FF2B5EF4-FFF2-40B4-BE49-F238E27FC236}">
                <a16:creationId xmlns:a16="http://schemas.microsoft.com/office/drawing/2014/main" id="{5296BFD0-CC04-9D46-8C4E-3A2CC651476D}"/>
              </a:ext>
            </a:extLst>
          </p:cNvPr>
          <p:cNvPicPr>
            <a:picLocks noChangeAspect="1"/>
          </p:cNvPicPr>
          <p:nvPr/>
        </p:nvPicPr>
        <p:blipFill>
          <a:blip r:embed="rId2"/>
          <a:stretch>
            <a:fillRect/>
          </a:stretch>
        </p:blipFill>
        <p:spPr>
          <a:xfrm>
            <a:off x="719812" y="13239858"/>
            <a:ext cx="973462" cy="1235548"/>
          </a:xfrm>
          <a:prstGeom prst="rect">
            <a:avLst/>
          </a:prstGeom>
        </p:spPr>
      </p:pic>
      <p:pic>
        <p:nvPicPr>
          <p:cNvPr id="14" name="Bildobjekt 13">
            <a:extLst>
              <a:ext uri="{FF2B5EF4-FFF2-40B4-BE49-F238E27FC236}">
                <a16:creationId xmlns:a16="http://schemas.microsoft.com/office/drawing/2014/main" id="{49C1C87C-907E-C744-8C04-16274769E9B0}"/>
              </a:ext>
            </a:extLst>
          </p:cNvPr>
          <p:cNvPicPr>
            <a:picLocks noChangeAspect="1"/>
          </p:cNvPicPr>
          <p:nvPr/>
        </p:nvPicPr>
        <p:blipFill>
          <a:blip r:embed="rId4"/>
          <a:srcRect/>
          <a:stretch/>
        </p:blipFill>
        <p:spPr>
          <a:xfrm>
            <a:off x="693308" y="515992"/>
            <a:ext cx="1160418" cy="1549291"/>
          </a:xfrm>
          <a:prstGeom prst="rect">
            <a:avLst/>
          </a:prstGeom>
          <a:effectLst>
            <a:outerShdw blurRad="215900" algn="ctr" rotWithShape="0">
              <a:prstClr val="black"/>
            </a:outerShdw>
          </a:effectLst>
        </p:spPr>
      </p:pic>
      <p:pic>
        <p:nvPicPr>
          <p:cNvPr id="15" name="Bildobjekt 14">
            <a:extLst>
              <a:ext uri="{FF2B5EF4-FFF2-40B4-BE49-F238E27FC236}">
                <a16:creationId xmlns:a16="http://schemas.microsoft.com/office/drawing/2014/main" id="{653AA0DB-8560-1743-895B-B515184DDE69}"/>
              </a:ext>
            </a:extLst>
          </p:cNvPr>
          <p:cNvPicPr>
            <a:picLocks noChangeAspect="1"/>
          </p:cNvPicPr>
          <p:nvPr/>
        </p:nvPicPr>
        <p:blipFill>
          <a:blip r:embed="rId2"/>
          <a:stretch>
            <a:fillRect/>
          </a:stretch>
        </p:blipFill>
        <p:spPr>
          <a:xfrm>
            <a:off x="8998350" y="13239858"/>
            <a:ext cx="973462" cy="1235548"/>
          </a:xfrm>
          <a:prstGeom prst="rect">
            <a:avLst/>
          </a:prstGeom>
        </p:spPr>
      </p:pic>
      <p:sp>
        <p:nvSpPr>
          <p:cNvPr id="17" name="textruta 16">
            <a:extLst>
              <a:ext uri="{FF2B5EF4-FFF2-40B4-BE49-F238E27FC236}">
                <a16:creationId xmlns:a16="http://schemas.microsoft.com/office/drawing/2014/main" id="{7012C12C-3F93-E647-BA92-2B96D7532233}"/>
              </a:ext>
            </a:extLst>
          </p:cNvPr>
          <p:cNvSpPr txBox="1"/>
          <p:nvPr/>
        </p:nvSpPr>
        <p:spPr>
          <a:xfrm>
            <a:off x="2160000" y="689805"/>
            <a:ext cx="3186700" cy="1754326"/>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Använd denna mall vid 7 logos utöver LU-logon.</a:t>
            </a:r>
          </a:p>
          <a:p>
            <a:r>
              <a:rPr lang="sv-SE" dirty="0"/>
              <a:t>OBS att LU-logon måste placeras på bakgrund med låg kontrast. Använd denna logo på mörk bild.</a:t>
            </a:r>
          </a:p>
        </p:txBody>
      </p:sp>
      <p:sp>
        <p:nvSpPr>
          <p:cNvPr id="19" name="textruta 18">
            <a:extLst>
              <a:ext uri="{FF2B5EF4-FFF2-40B4-BE49-F238E27FC236}">
                <a16:creationId xmlns:a16="http://schemas.microsoft.com/office/drawing/2014/main" id="{2E022CC8-D615-214D-8A42-46F7979AA8B9}"/>
              </a:ext>
            </a:extLst>
          </p:cNvPr>
          <p:cNvSpPr txBox="1"/>
          <p:nvPr/>
        </p:nvSpPr>
        <p:spPr>
          <a:xfrm>
            <a:off x="7170821" y="4491784"/>
            <a:ext cx="2259244"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OBS att placering av linje under rubrik och följande texter måste justeras manuellt.</a:t>
            </a:r>
          </a:p>
        </p:txBody>
      </p:sp>
      <p:sp>
        <p:nvSpPr>
          <p:cNvPr id="20" name="textruta 19">
            <a:extLst>
              <a:ext uri="{FF2B5EF4-FFF2-40B4-BE49-F238E27FC236}">
                <a16:creationId xmlns:a16="http://schemas.microsoft.com/office/drawing/2014/main" id="{A0D00208-03A4-C742-A401-48A856D69D0C}"/>
              </a:ext>
            </a:extLst>
          </p:cNvPr>
          <p:cNvSpPr txBox="1"/>
          <p:nvPr/>
        </p:nvSpPr>
        <p:spPr>
          <a:xfrm>
            <a:off x="2565152" y="7994962"/>
            <a:ext cx="2779961" cy="2585323"/>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Styckeinställning hängande indrag 1,8 cm + avstånd före 4 pt.</a:t>
            </a:r>
          </a:p>
          <a:p>
            <a:r>
              <a:rPr lang="sv-SE" dirty="0"/>
              <a:t>För att formateringen ska bli rätt måste varje stycke avslutas med </a:t>
            </a:r>
            <a:r>
              <a:rPr lang="sv-SE" i="1" dirty="0"/>
              <a:t>Retur</a:t>
            </a:r>
            <a:r>
              <a:rPr lang="sv-SE" dirty="0"/>
              <a:t>.</a:t>
            </a:r>
          </a:p>
          <a:p>
            <a:r>
              <a:rPr lang="sv-SE" dirty="0"/>
              <a:t>Radbrytning inom stycke måste göras med </a:t>
            </a:r>
            <a:r>
              <a:rPr lang="sv-SE" i="1" dirty="0" err="1"/>
              <a:t>Skift+Retur</a:t>
            </a:r>
            <a:r>
              <a:rPr lang="sv-SE" dirty="0"/>
              <a:t>.</a:t>
            </a:r>
          </a:p>
        </p:txBody>
      </p:sp>
    </p:spTree>
    <p:extLst>
      <p:ext uri="{BB962C8B-B14F-4D97-AF65-F5344CB8AC3E}">
        <p14:creationId xmlns:p14="http://schemas.microsoft.com/office/powerpoint/2010/main" val="26027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a:extLst>
              <a:ext uri="{FF2B5EF4-FFF2-40B4-BE49-F238E27FC236}">
                <a16:creationId xmlns:a16="http://schemas.microsoft.com/office/drawing/2014/main" id="{384A1C62-4577-AD48-A8E7-9903AF28328C}"/>
              </a:ext>
            </a:extLst>
          </p:cNvPr>
          <p:cNvSpPr txBox="1">
            <a:spLocks/>
          </p:cNvSpPr>
          <p:nvPr/>
        </p:nvSpPr>
        <p:spPr>
          <a:xfrm>
            <a:off x="720001" y="6705588"/>
            <a:ext cx="9290274" cy="258156"/>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r>
              <a:rPr lang="en-GB" sz="1800" cap="all" spc="50" dirty="0">
                <a:latin typeface="Frutiger LT Std 45 Light" panose="020B0402020204020204" pitchFamily="34" charset="0"/>
              </a:rPr>
              <a:t>5–6/March 2019 | AF-</a:t>
            </a:r>
            <a:r>
              <a:rPr lang="en-GB" sz="1800" cap="all" spc="50" dirty="0" err="1">
                <a:latin typeface="Frutiger LT Std 45 Light" panose="020B0402020204020204" pitchFamily="34" charset="0"/>
              </a:rPr>
              <a:t>borgen</a:t>
            </a:r>
            <a:r>
              <a:rPr lang="en-GB" sz="1800" cap="all" spc="50" dirty="0">
                <a:latin typeface="Frutiger LT Std 45 Light" panose="020B0402020204020204" pitchFamily="34" charset="0"/>
              </a:rPr>
              <a:t>, Lund</a:t>
            </a:r>
          </a:p>
        </p:txBody>
      </p:sp>
      <p:sp>
        <p:nvSpPr>
          <p:cNvPr id="11" name="Rubrik 3">
            <a:extLst>
              <a:ext uri="{FF2B5EF4-FFF2-40B4-BE49-F238E27FC236}">
                <a16:creationId xmlns:a16="http://schemas.microsoft.com/office/drawing/2014/main" id="{D449DA38-76AB-8940-A23E-8D951EF7AE70}"/>
              </a:ext>
            </a:extLst>
          </p:cNvPr>
          <p:cNvSpPr txBox="1">
            <a:spLocks/>
          </p:cNvSpPr>
          <p:nvPr/>
        </p:nvSpPr>
        <p:spPr>
          <a:xfrm>
            <a:off x="720001" y="7267074"/>
            <a:ext cx="9252000" cy="5845914"/>
          </a:xfrm>
          <a:prstGeom prst="rect">
            <a:avLst/>
          </a:prstGeom>
        </p:spPr>
        <p:txBody>
          <a:bodyPr lIns="0" tIns="0" rIns="0" bIns="0" numCol="2"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spcBef>
                <a:spcPts val="1800"/>
              </a:spcBef>
            </a:pPr>
            <a:r>
              <a:rPr lang="en-GB" sz="1400" cap="all" spc="50" dirty="0">
                <a:latin typeface="Frutiger LT Std 45 Light" panose="020B0402020204020204" pitchFamily="34" charset="0"/>
              </a:rPr>
              <a:t>5 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11.00</a:t>
            </a:r>
            <a:r>
              <a:rPr lang="en-GB" sz="1400" b="0" dirty="0">
                <a:solidFill>
                  <a:srgbClr val="000000"/>
                </a:solidFill>
                <a:latin typeface="Frutiger LT Std 45 Light" panose="020B0402020204020204" pitchFamily="34" charset="0"/>
                <a:ea typeface="+mn-ea"/>
                <a:cs typeface="+mn-cs"/>
              </a:rPr>
              <a:t> 	Registration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 </a:t>
            </a:r>
            <a:r>
              <a:rPr lang="en-GB" sz="1400" b="0" dirty="0">
                <a:solidFill>
                  <a:srgbClr val="000000"/>
                </a:solidFill>
                <a:latin typeface="Frutiger LT Std 45 Light" panose="020B0402020204020204" pitchFamily="34" charset="0"/>
                <a:ea typeface="+mn-ea"/>
                <a:cs typeface="+mn-cs"/>
              </a:rPr>
              <a:t>	Lunch at </a:t>
            </a:r>
            <a:r>
              <a:rPr lang="en-GB" sz="1400" b="0" dirty="0" err="1">
                <a:solidFill>
                  <a:srgbClr val="000000"/>
                </a:solidFill>
                <a:latin typeface="Frutiger LT Std 45 Light" panose="020B0402020204020204" pitchFamily="34" charset="0"/>
                <a:ea typeface="+mn-ea"/>
                <a:cs typeface="+mn-cs"/>
              </a:rPr>
              <a:t>Tegnérs</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matsalar</a:t>
            </a:r>
            <a:endParaRPr lang="en-GB" sz="1400" b="0" dirty="0">
              <a:solidFill>
                <a:srgbClr val="000000"/>
              </a:solidFill>
              <a:latin typeface="Frutiger LT Std 45 Light" panose="020B0402020204020204" pitchFamily="34" charset="0"/>
              <a:ea typeface="+mn-ea"/>
              <a:cs typeface="+mn-cs"/>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ea typeface="+mn-ea"/>
                <a:cs typeface="+mn-cs"/>
              </a:rPr>
              <a:t> 	Welcome (Johan </a:t>
            </a:r>
            <a:r>
              <a:rPr lang="en-GB" sz="1400" b="0" dirty="0" err="1">
                <a:solidFill>
                  <a:srgbClr val="000000"/>
                </a:solidFill>
                <a:latin typeface="Frutiger LT Std 45 Light" panose="020B0402020204020204" pitchFamily="34" charset="0"/>
                <a:ea typeface="+mn-ea"/>
                <a:cs typeface="+mn-cs"/>
              </a:rPr>
              <a:t>Ekroos</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13.05</a:t>
            </a:r>
            <a:r>
              <a:rPr lang="en-GB" sz="1400" b="0" dirty="0">
                <a:solidFill>
                  <a:srgbClr val="000000"/>
                </a:solidFill>
                <a:latin typeface="Frutiger LT Std 45 Light" panose="020B0402020204020204" pitchFamily="34" charset="0"/>
                <a:ea typeface="+mn-ea"/>
                <a:cs typeface="+mn-cs"/>
              </a:rPr>
              <a:t> 	Remote sensing and ecological processes governing diversity of mobile organisms (Virginia Garcia, INES, and Maj </a:t>
            </a:r>
            <a:r>
              <a:rPr lang="en-GB" sz="1400" b="0" dirty="0" err="1">
                <a:solidFill>
                  <a:srgbClr val="000000"/>
                </a:solidFill>
                <a:latin typeface="Frutiger LT Std 45 Light" panose="020B0402020204020204" pitchFamily="34" charset="0"/>
                <a:ea typeface="+mn-ea"/>
                <a:cs typeface="+mn-cs"/>
              </a:rPr>
              <a:t>Rundlöf</a:t>
            </a:r>
            <a:r>
              <a:rPr lang="en-GB" sz="1400" b="0" dirty="0">
                <a:solidFill>
                  <a:srgbClr val="000000"/>
                </a:solidFill>
                <a:latin typeface="Frutiger LT Std 45 Light" panose="020B0402020204020204" pitchFamily="34" charset="0"/>
                <a:ea typeface="+mn-ea"/>
                <a:cs typeface="+mn-cs"/>
              </a:rPr>
              <a:t>, Biol.)</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13.30</a:t>
            </a:r>
            <a:r>
              <a:rPr lang="en-GB" sz="1400" b="0" dirty="0">
                <a:solidFill>
                  <a:srgbClr val="000000"/>
                </a:solidFill>
                <a:latin typeface="Frutiger LT Std 45 Light" panose="020B0402020204020204" pitchFamily="34" charset="0"/>
                <a:ea typeface="+mn-ea"/>
                <a:cs typeface="+mn-cs"/>
              </a:rPr>
              <a:t> 	Remote sensing for estimating ecosystem productivity (Lars </a:t>
            </a:r>
            <a:r>
              <a:rPr lang="en-GB" sz="1400" b="0" dirty="0" err="1">
                <a:solidFill>
                  <a:srgbClr val="000000"/>
                </a:solidFill>
                <a:latin typeface="Frutiger LT Std 45 Light" panose="020B0402020204020204" pitchFamily="34" charset="0"/>
                <a:ea typeface="+mn-ea"/>
                <a:cs typeface="+mn-cs"/>
              </a:rPr>
              <a:t>Eklundh</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13.45</a:t>
            </a:r>
            <a:r>
              <a:rPr lang="en-GB" sz="1400" b="0" dirty="0">
                <a:solidFill>
                  <a:srgbClr val="000000"/>
                </a:solidFill>
                <a:latin typeface="Frutiger LT Std 45 Light" panose="020B0402020204020204" pitchFamily="34" charset="0"/>
                <a:ea typeface="+mn-ea"/>
                <a:cs typeface="+mn-cs"/>
              </a:rPr>
              <a:t> 	Mapping and understanding the multidimensional nature of land-use intensity (Tobias </a:t>
            </a:r>
            <a:r>
              <a:rPr lang="en-GB" sz="1400" b="0" dirty="0" err="1">
                <a:solidFill>
                  <a:srgbClr val="000000"/>
                </a:solidFill>
                <a:latin typeface="Frutiger LT Std 45 Light" panose="020B0402020204020204" pitchFamily="34" charset="0"/>
                <a:ea typeface="+mn-ea"/>
                <a:cs typeface="+mn-cs"/>
              </a:rPr>
              <a:t>Kümmerle</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ea typeface="+mn-ea"/>
                <a:cs typeface="+mn-cs"/>
              </a:rPr>
              <a:t> 	Understanding bird population changes in time and space: the need for good climate and land use data (</a:t>
            </a:r>
            <a:r>
              <a:rPr lang="en-GB" sz="1400" b="0" dirty="0" err="1">
                <a:solidFill>
                  <a:srgbClr val="000000"/>
                </a:solidFill>
                <a:latin typeface="Frutiger LT Std 45 Light" panose="020B0402020204020204" pitchFamily="34" charset="0"/>
                <a:ea typeface="+mn-ea"/>
                <a:cs typeface="+mn-cs"/>
              </a:rPr>
              <a:t>Åke</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Lindström</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ea typeface="+mn-ea"/>
                <a:cs typeface="+mn-cs"/>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ea typeface="+mn-ea"/>
                <a:cs typeface="+mn-cs"/>
              </a:rPr>
              <a:t> 	Integrating remote sensing and landscape ecology (Nathalie </a:t>
            </a:r>
            <a:r>
              <a:rPr lang="en-GB" sz="1400" b="0" dirty="0" err="1">
                <a:solidFill>
                  <a:srgbClr val="000000"/>
                </a:solidFill>
                <a:latin typeface="Frutiger LT Std 45 Light" panose="020B0402020204020204" pitchFamily="34" charset="0"/>
                <a:ea typeface="+mn-ea"/>
                <a:cs typeface="+mn-cs"/>
              </a:rPr>
              <a:t>Pettorelli</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15.30</a:t>
            </a:r>
            <a:r>
              <a:rPr lang="en-GB" sz="1400" b="0" dirty="0">
                <a:solidFill>
                  <a:srgbClr val="000000"/>
                </a:solidFill>
                <a:latin typeface="Frutiger LT Std 45 Light" panose="020B0402020204020204" pitchFamily="34" charset="0"/>
                <a:ea typeface="+mn-ea"/>
                <a:cs typeface="+mn-cs"/>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16.15</a:t>
            </a:r>
            <a:r>
              <a:rPr lang="en-GB" sz="1400" b="0" dirty="0">
                <a:solidFill>
                  <a:srgbClr val="000000"/>
                </a:solidFill>
                <a:latin typeface="Frutiger LT Std 45 Light" panose="020B0402020204020204" pitchFamily="34" charset="0"/>
                <a:ea typeface="+mn-ea"/>
                <a:cs typeface="+mn-cs"/>
              </a:rPr>
              <a:t>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17.15–17.45</a:t>
            </a:r>
            <a:r>
              <a:rPr lang="en-GB" sz="1400" b="0" dirty="0">
                <a:solidFill>
                  <a:srgbClr val="000000"/>
                </a:solidFill>
                <a:latin typeface="Frutiger LT Std 45 Light" panose="020B0402020204020204" pitchFamily="34" charset="0"/>
                <a:ea typeface="+mn-ea"/>
                <a:cs typeface="+mn-cs"/>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18.30</a:t>
            </a:r>
            <a:r>
              <a:rPr lang="en-GB" sz="1400" b="0" dirty="0">
                <a:solidFill>
                  <a:srgbClr val="000000"/>
                </a:solidFill>
                <a:latin typeface="Frutiger LT Std 45 Light" panose="020B0402020204020204" pitchFamily="34" charset="0"/>
                <a:ea typeface="+mn-ea"/>
                <a:cs typeface="+mn-cs"/>
              </a:rPr>
              <a:t>–	Dinner at Herbivore</a:t>
            </a:r>
          </a:p>
          <a:p>
            <a:pPr marL="648000" lvl="0" indent="-648000" algn="l" defTabSz="457200">
              <a:lnSpc>
                <a:spcPct val="100000"/>
              </a:lnSpc>
              <a:spcBef>
                <a:spcPts val="400"/>
              </a:spcBef>
            </a:pPr>
            <a:endParaRPr lang="en-GB" sz="1400" b="0" dirty="0">
              <a:solidFill>
                <a:srgbClr val="000000"/>
              </a:solidFill>
              <a:latin typeface="Frutiger LT Std 45 Light" panose="020B0402020204020204" pitchFamily="34" charset="0"/>
              <a:ea typeface="+mn-ea"/>
              <a:cs typeface="+mn-cs"/>
            </a:endParaRPr>
          </a:p>
          <a:p>
            <a:pPr algn="l">
              <a:lnSpc>
                <a:spcPct val="100000"/>
              </a:lnSpc>
              <a:spcBef>
                <a:spcPts val="1800"/>
              </a:spcBef>
            </a:pPr>
            <a:r>
              <a:rPr lang="en-GB" sz="1400" cap="all" spc="50" dirty="0">
                <a:latin typeface="Frutiger LT Std 45 Light" panose="020B0402020204020204" pitchFamily="34" charset="0"/>
              </a:rPr>
              <a:t>6 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8.30</a:t>
            </a:r>
            <a:r>
              <a:rPr lang="en-GB" sz="1400" b="0" dirty="0">
                <a:solidFill>
                  <a:srgbClr val="000000"/>
                </a:solidFill>
                <a:latin typeface="Frutiger LT Std 45 Light" panose="020B0402020204020204" pitchFamily="34" charset="0"/>
              </a:rPr>
              <a:t>	Summary day 1</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8.40</a:t>
            </a:r>
            <a:r>
              <a:rPr lang="en-GB" sz="1400" b="0" dirty="0">
                <a:solidFill>
                  <a:srgbClr val="000000"/>
                </a:solidFill>
                <a:latin typeface="Frutiger LT Std 45 Light" panose="020B0402020204020204" pitchFamily="34" charset="0"/>
              </a:rPr>
              <a:t>	Monitoring biodiversity and ecosystem health by traits, remote sensing and data science approaches (Angela </a:t>
            </a:r>
            <a:r>
              <a:rPr lang="en-GB" sz="1400" b="0" dirty="0" err="1">
                <a:solidFill>
                  <a:srgbClr val="000000"/>
                </a:solidFill>
                <a:latin typeface="Frutiger LT Std 45 Light" panose="020B0402020204020204" pitchFamily="34" charset="0"/>
              </a:rPr>
              <a:t>Lausch</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9.10</a:t>
            </a:r>
            <a:r>
              <a:rPr lang="en-GB" sz="1400" b="0" dirty="0">
                <a:solidFill>
                  <a:srgbClr val="000000"/>
                </a:solidFill>
                <a:latin typeface="Frutiger LT Std 45 Light" panose="020B0402020204020204" pitchFamily="34" charset="0"/>
              </a:rPr>
              <a:t>	Monitoring biodiversity with remote sensing (Pedro </a:t>
            </a:r>
            <a:r>
              <a:rPr lang="en-GB" sz="1400" b="0" dirty="0" err="1">
                <a:solidFill>
                  <a:srgbClr val="000000"/>
                </a:solidFill>
                <a:latin typeface="Frutiger LT Std 45 Light" panose="020B0402020204020204" pitchFamily="34" charset="0"/>
              </a:rPr>
              <a:t>Leitão</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9.40</a:t>
            </a:r>
            <a:r>
              <a:rPr lang="en-GB" sz="1400" b="0" dirty="0">
                <a:solidFill>
                  <a:srgbClr val="000000"/>
                </a:solidFill>
                <a:latin typeface="Frutiger LT Std 45 Light" panose="020B0402020204020204" pitchFamily="34" charset="0"/>
              </a:rPr>
              <a:t>	Predicting levels of biodiversity and ecosystem services: two examples from farmland and forest landscapes (</a:t>
            </a:r>
            <a:r>
              <a:rPr lang="en-GB" sz="1400" b="0" dirty="0" err="1">
                <a:solidFill>
                  <a:srgbClr val="000000"/>
                </a:solidFill>
                <a:latin typeface="Frutiger LT Std 45 Light" panose="020B0402020204020204" pitchFamily="34" charset="0"/>
              </a:rPr>
              <a:t>Rémi</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Duflot</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10.10</a:t>
            </a:r>
            <a:r>
              <a:rPr lang="en-GB" sz="1400" b="0" dirty="0">
                <a:solidFill>
                  <a:srgbClr val="000000"/>
                </a:solidFill>
                <a:latin typeface="Frutiger LT Std 45 Light" panose="020B0402020204020204" pitchFamily="34" charset="0"/>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10.40</a:t>
            </a:r>
            <a:r>
              <a:rPr lang="en-GB" sz="1400" b="0" dirty="0">
                <a:solidFill>
                  <a:srgbClr val="000000"/>
                </a:solidFill>
                <a:latin typeface="Frutiger LT Std 45 Light" panose="020B0402020204020204" pitchFamily="34" charset="0"/>
              </a:rPr>
              <a:t> 	Using the Landsat image archive for reconstructing habitat dynamics </a:t>
            </a:r>
            <a:br>
              <a:rPr lang="en-GB" sz="1400" b="0" dirty="0">
                <a:solidFill>
                  <a:srgbClr val="000000"/>
                </a:solidFill>
                <a:latin typeface="Frutiger LT Std 45 Light" panose="020B0402020204020204" pitchFamily="34" charset="0"/>
              </a:rPr>
            </a:br>
            <a:r>
              <a:rPr lang="en-GB" sz="1400" b="0" dirty="0">
                <a:solidFill>
                  <a:srgbClr val="000000"/>
                </a:solidFill>
                <a:latin typeface="Frutiger LT Std 45 Light" panose="020B0402020204020204" pitchFamily="34" charset="0"/>
              </a:rPr>
              <a:t>(Julian </a:t>
            </a:r>
            <a:r>
              <a:rPr lang="en-GB" sz="1400" b="0" dirty="0" err="1">
                <a:solidFill>
                  <a:srgbClr val="000000"/>
                </a:solidFill>
                <a:latin typeface="Frutiger LT Std 45 Light" panose="020B0402020204020204" pitchFamily="34" charset="0"/>
              </a:rPr>
              <a:t>Oeser</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11.10</a:t>
            </a:r>
            <a:r>
              <a:rPr lang="en-GB" sz="1400" b="0" dirty="0">
                <a:solidFill>
                  <a:srgbClr val="000000"/>
                </a:solidFill>
                <a:latin typeface="Frutiger LT Std 45 Light" panose="020B0402020204020204" pitchFamily="34" charset="0"/>
              </a:rPr>
              <a:t> 	Effects of increasing agricultural land-use intensity on biodiversity (Hakim Abdi &amp; Johan </a:t>
            </a:r>
            <a:r>
              <a:rPr lang="en-GB" sz="1400" b="0" dirty="0" err="1">
                <a:solidFill>
                  <a:srgbClr val="000000"/>
                </a:solidFill>
                <a:latin typeface="Frutiger LT Std 45 Light" panose="020B0402020204020204" pitchFamily="34" charset="0"/>
              </a:rPr>
              <a:t>Ekroos</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11.30</a:t>
            </a:r>
            <a:r>
              <a:rPr lang="en-GB" sz="1400" b="0" dirty="0">
                <a:solidFill>
                  <a:srgbClr val="000000"/>
                </a:solidFill>
                <a:latin typeface="Frutiger LT Std 45 Light" panose="020B0402020204020204" pitchFamily="34" charset="0"/>
              </a:rPr>
              <a:t> 	Managing trade-offs in agricultural-forest mosaic landscapes (Yann Clough)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11.45</a:t>
            </a:r>
            <a:r>
              <a:rPr lang="en-GB" sz="1400" b="0" dirty="0">
                <a:solidFill>
                  <a:srgbClr val="000000"/>
                </a:solidFill>
                <a:latin typeface="Frutiger LT Std 45 Light" panose="020B0402020204020204" pitchFamily="34" charset="0"/>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a:t>
            </a:r>
            <a:r>
              <a:rPr lang="en-GB" sz="1400" b="0" dirty="0">
                <a:solidFill>
                  <a:srgbClr val="000000"/>
                </a:solidFill>
                <a:latin typeface="Frutiger LT Std 45 Light" panose="020B0402020204020204" pitchFamily="34" charset="0"/>
              </a:rPr>
              <a:t> 	Lunch at </a:t>
            </a:r>
            <a:r>
              <a:rPr lang="en-GB" sz="1400" b="0" dirty="0" err="1">
                <a:solidFill>
                  <a:srgbClr val="000000"/>
                </a:solidFill>
                <a:latin typeface="Frutiger LT Std 45 Light" panose="020B0402020204020204" pitchFamily="34" charset="0"/>
              </a:rPr>
              <a:t>Tegnérs</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matsalar</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rPr>
              <a:t> 	Summary and introduction for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rPr>
              <a:t> 	Final discussion: the way ahead</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rPr>
              <a:t> 	Coffee and departure</a:t>
            </a:r>
          </a:p>
        </p:txBody>
      </p:sp>
      <p:cxnSp>
        <p:nvCxnSpPr>
          <p:cNvPr id="13" name="Rak 12">
            <a:extLst>
              <a:ext uri="{FF2B5EF4-FFF2-40B4-BE49-F238E27FC236}">
                <a16:creationId xmlns:a16="http://schemas.microsoft.com/office/drawing/2014/main" id="{04145A33-0E50-9941-909D-A22A8E1D77E4}"/>
              </a:ext>
            </a:extLst>
          </p:cNvPr>
          <p:cNvCxnSpPr/>
          <p:nvPr/>
        </p:nvCxnSpPr>
        <p:spPr>
          <a:xfrm>
            <a:off x="720001" y="6522624"/>
            <a:ext cx="925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Rubrik 3">
            <a:extLst>
              <a:ext uri="{FF2B5EF4-FFF2-40B4-BE49-F238E27FC236}">
                <a16:creationId xmlns:a16="http://schemas.microsoft.com/office/drawing/2014/main" id="{EB2F7F0A-49ED-EB42-BBB7-1797C18A2059}"/>
              </a:ext>
            </a:extLst>
          </p:cNvPr>
          <p:cNvSpPr txBox="1">
            <a:spLocks/>
          </p:cNvSpPr>
          <p:nvPr/>
        </p:nvSpPr>
        <p:spPr>
          <a:xfrm>
            <a:off x="720001" y="4149199"/>
            <a:ext cx="9290274" cy="2373424"/>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r>
              <a:rPr lang="en-US" sz="5200" dirty="0"/>
              <a:t>Direct effects of climate change on biodiversity and ecosystem services </a:t>
            </a:r>
          </a:p>
          <a:p>
            <a:pPr algn="l"/>
            <a:r>
              <a:rPr lang="en-US" sz="3200" dirty="0"/>
              <a:t>– lessons from the past and implications for future biodiversity conservation and policy</a:t>
            </a:r>
            <a:endParaRPr lang="sv-SE" sz="3200" dirty="0"/>
          </a:p>
        </p:txBody>
      </p:sp>
      <p:sp>
        <p:nvSpPr>
          <p:cNvPr id="26" name="Rubrik 3">
            <a:extLst>
              <a:ext uri="{FF2B5EF4-FFF2-40B4-BE49-F238E27FC236}">
                <a16:creationId xmlns:a16="http://schemas.microsoft.com/office/drawing/2014/main" id="{B3139F36-EE0D-CF4A-8D10-E5E9D0A3044E}"/>
              </a:ext>
            </a:extLst>
          </p:cNvPr>
          <p:cNvSpPr txBox="1">
            <a:spLocks/>
          </p:cNvSpPr>
          <p:nvPr/>
        </p:nvSpPr>
        <p:spPr>
          <a:xfrm>
            <a:off x="719812" y="12896270"/>
            <a:ext cx="2759512" cy="327546"/>
          </a:xfrm>
          <a:prstGeom prst="rect">
            <a:avLst/>
          </a:prstGeom>
        </p:spPr>
        <p:txBody>
          <a:bodyPr lIns="0" tIns="0" rIns="0" bIns="0" numCol="1"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pPr>
            <a:r>
              <a:rPr lang="en-GB" sz="1200" dirty="0">
                <a:solidFill>
                  <a:srgbClr val="000000"/>
                </a:solidFill>
                <a:latin typeface="Frutiger LT Std 45 Light" panose="020B0402020204020204" pitchFamily="34" charset="0"/>
              </a:rPr>
              <a:t>Organizers: </a:t>
            </a:r>
            <a:r>
              <a:rPr lang="en-GB" sz="1200" b="0" dirty="0">
                <a:solidFill>
                  <a:srgbClr val="000000"/>
                </a:solidFill>
                <a:latin typeface="Frutiger LT Std 45 Light" panose="020B0402020204020204" pitchFamily="34" charset="0"/>
              </a:rPr>
              <a:t>Johan </a:t>
            </a:r>
            <a:r>
              <a:rPr lang="en-GB" sz="1200" b="0" dirty="0" err="1">
                <a:solidFill>
                  <a:srgbClr val="000000"/>
                </a:solidFill>
                <a:latin typeface="Frutiger LT Std 45 Light" panose="020B0402020204020204" pitchFamily="34" charset="0"/>
              </a:rPr>
              <a:t>Ekroos</a:t>
            </a:r>
            <a:r>
              <a:rPr lang="en-GB" sz="1200" b="0" dirty="0">
                <a:solidFill>
                  <a:srgbClr val="000000"/>
                </a:solidFill>
                <a:latin typeface="Frutiger LT Std 45 Light" panose="020B0402020204020204" pitchFamily="34" charset="0"/>
              </a:rPr>
              <a:t>, Lars </a:t>
            </a:r>
            <a:r>
              <a:rPr lang="en-GB" sz="1200" b="0" dirty="0" err="1">
                <a:solidFill>
                  <a:srgbClr val="000000"/>
                </a:solidFill>
                <a:latin typeface="Frutiger LT Std 45 Light" panose="020B0402020204020204" pitchFamily="34" charset="0"/>
              </a:rPr>
              <a:t>Eklundh</a:t>
            </a:r>
            <a:r>
              <a:rPr lang="en-GB" sz="1200" b="0" dirty="0">
                <a:solidFill>
                  <a:srgbClr val="000000"/>
                </a:solidFill>
                <a:latin typeface="Frutiger LT Std 45 Light" panose="020B0402020204020204" pitchFamily="34" charset="0"/>
              </a:rPr>
              <a:t>, Hakim Abdi and </a:t>
            </a:r>
            <a:r>
              <a:rPr lang="en-GB" sz="1200" b="0" dirty="0" err="1">
                <a:solidFill>
                  <a:srgbClr val="000000"/>
                </a:solidFill>
                <a:latin typeface="Frutiger LT Std 45 Light" panose="020B0402020204020204" pitchFamily="34" charset="0"/>
              </a:rPr>
              <a:t>Niklas</a:t>
            </a:r>
            <a:r>
              <a:rPr lang="en-GB" sz="1200" b="0" dirty="0">
                <a:solidFill>
                  <a:srgbClr val="000000"/>
                </a:solidFill>
                <a:latin typeface="Frutiger LT Std 45 Light" panose="020B0402020204020204" pitchFamily="34" charset="0"/>
              </a:rPr>
              <a:t> Boke-</a:t>
            </a:r>
            <a:r>
              <a:rPr lang="en-GB" sz="1200" b="0" dirty="0" err="1">
                <a:solidFill>
                  <a:srgbClr val="000000"/>
                </a:solidFill>
                <a:latin typeface="Frutiger LT Std 45 Light" panose="020B0402020204020204" pitchFamily="34" charset="0"/>
              </a:rPr>
              <a:t>Olén</a:t>
            </a:r>
            <a:endParaRPr lang="en-GB" sz="1200" b="0" dirty="0">
              <a:solidFill>
                <a:srgbClr val="000000"/>
              </a:solidFill>
              <a:latin typeface="Frutiger LT Std 45 Light" panose="020B0402020204020204" pitchFamily="34" charset="0"/>
            </a:endParaRPr>
          </a:p>
        </p:txBody>
      </p:sp>
      <p:pic>
        <p:nvPicPr>
          <p:cNvPr id="24" name="Bildobjekt 23">
            <a:extLst>
              <a:ext uri="{FF2B5EF4-FFF2-40B4-BE49-F238E27FC236}">
                <a16:creationId xmlns:a16="http://schemas.microsoft.com/office/drawing/2014/main" id="{CB0DA1AB-F9A1-0148-B3CB-0D99ECD92013}"/>
              </a:ext>
            </a:extLst>
          </p:cNvPr>
          <p:cNvPicPr>
            <a:picLocks noChangeAspect="1"/>
          </p:cNvPicPr>
          <p:nvPr/>
        </p:nvPicPr>
        <p:blipFill>
          <a:blip r:embed="rId2"/>
          <a:stretch>
            <a:fillRect/>
          </a:stretch>
        </p:blipFill>
        <p:spPr>
          <a:xfrm>
            <a:off x="7618592" y="13400278"/>
            <a:ext cx="973462" cy="1235548"/>
          </a:xfrm>
          <a:prstGeom prst="rect">
            <a:avLst/>
          </a:prstGeom>
        </p:spPr>
      </p:pic>
      <p:pic>
        <p:nvPicPr>
          <p:cNvPr id="21" name="Bildobjekt 20">
            <a:extLst>
              <a:ext uri="{FF2B5EF4-FFF2-40B4-BE49-F238E27FC236}">
                <a16:creationId xmlns:a16="http://schemas.microsoft.com/office/drawing/2014/main" id="{AC10553E-1E43-C846-A59A-BE5266B58243}"/>
              </a:ext>
            </a:extLst>
          </p:cNvPr>
          <p:cNvPicPr>
            <a:picLocks noChangeAspect="1"/>
          </p:cNvPicPr>
          <p:nvPr/>
        </p:nvPicPr>
        <p:blipFill rotWithShape="1">
          <a:blip r:embed="rId3"/>
          <a:srcRect l="1" t="24965" r="12558" b="26481"/>
          <a:stretch/>
        </p:blipFill>
        <p:spPr>
          <a:xfrm>
            <a:off x="252000" y="252000"/>
            <a:ext cx="10188000" cy="3167989"/>
          </a:xfrm>
          <a:prstGeom prst="rect">
            <a:avLst/>
          </a:prstGeom>
        </p:spPr>
      </p:pic>
      <p:pic>
        <p:nvPicPr>
          <p:cNvPr id="28" name="Bildobjekt 27">
            <a:extLst>
              <a:ext uri="{FF2B5EF4-FFF2-40B4-BE49-F238E27FC236}">
                <a16:creationId xmlns:a16="http://schemas.microsoft.com/office/drawing/2014/main" id="{0D48BAB5-F1B9-A24E-B29A-28DA80A197CA}"/>
              </a:ext>
            </a:extLst>
          </p:cNvPr>
          <p:cNvPicPr>
            <a:picLocks noChangeAspect="1"/>
          </p:cNvPicPr>
          <p:nvPr/>
        </p:nvPicPr>
        <p:blipFill>
          <a:blip r:embed="rId2"/>
          <a:stretch>
            <a:fillRect/>
          </a:stretch>
        </p:blipFill>
        <p:spPr>
          <a:xfrm>
            <a:off x="6238836" y="13400278"/>
            <a:ext cx="973462" cy="1235548"/>
          </a:xfrm>
          <a:prstGeom prst="rect">
            <a:avLst/>
          </a:prstGeom>
        </p:spPr>
      </p:pic>
      <p:pic>
        <p:nvPicPr>
          <p:cNvPr id="29" name="Bildobjekt 28">
            <a:extLst>
              <a:ext uri="{FF2B5EF4-FFF2-40B4-BE49-F238E27FC236}">
                <a16:creationId xmlns:a16="http://schemas.microsoft.com/office/drawing/2014/main" id="{7A245FF7-2C29-AB43-BAE5-9D996404AFBD}"/>
              </a:ext>
            </a:extLst>
          </p:cNvPr>
          <p:cNvPicPr>
            <a:picLocks noChangeAspect="1"/>
          </p:cNvPicPr>
          <p:nvPr/>
        </p:nvPicPr>
        <p:blipFill>
          <a:blip r:embed="rId2"/>
          <a:stretch>
            <a:fillRect/>
          </a:stretch>
        </p:blipFill>
        <p:spPr>
          <a:xfrm>
            <a:off x="4859080" y="13400278"/>
            <a:ext cx="973462" cy="1235548"/>
          </a:xfrm>
          <a:prstGeom prst="rect">
            <a:avLst/>
          </a:prstGeom>
        </p:spPr>
      </p:pic>
      <p:pic>
        <p:nvPicPr>
          <p:cNvPr id="30" name="Bildobjekt 29">
            <a:extLst>
              <a:ext uri="{FF2B5EF4-FFF2-40B4-BE49-F238E27FC236}">
                <a16:creationId xmlns:a16="http://schemas.microsoft.com/office/drawing/2014/main" id="{6E4D196C-47AE-0942-8EAF-DC1B445D8EBD}"/>
              </a:ext>
            </a:extLst>
          </p:cNvPr>
          <p:cNvPicPr>
            <a:picLocks noChangeAspect="1"/>
          </p:cNvPicPr>
          <p:nvPr/>
        </p:nvPicPr>
        <p:blipFill>
          <a:blip r:embed="rId2"/>
          <a:stretch>
            <a:fillRect/>
          </a:stretch>
        </p:blipFill>
        <p:spPr>
          <a:xfrm>
            <a:off x="3479324" y="13400278"/>
            <a:ext cx="973462" cy="1235548"/>
          </a:xfrm>
          <a:prstGeom prst="rect">
            <a:avLst/>
          </a:prstGeom>
        </p:spPr>
      </p:pic>
      <p:pic>
        <p:nvPicPr>
          <p:cNvPr id="31" name="Bildobjekt 30">
            <a:extLst>
              <a:ext uri="{FF2B5EF4-FFF2-40B4-BE49-F238E27FC236}">
                <a16:creationId xmlns:a16="http://schemas.microsoft.com/office/drawing/2014/main" id="{1D14421B-C3BC-A14A-AC69-A5B59944B3BB}"/>
              </a:ext>
            </a:extLst>
          </p:cNvPr>
          <p:cNvPicPr>
            <a:picLocks noChangeAspect="1"/>
          </p:cNvPicPr>
          <p:nvPr/>
        </p:nvPicPr>
        <p:blipFill>
          <a:blip r:embed="rId2"/>
          <a:stretch>
            <a:fillRect/>
          </a:stretch>
        </p:blipFill>
        <p:spPr>
          <a:xfrm>
            <a:off x="2099568" y="13400278"/>
            <a:ext cx="973462" cy="1235548"/>
          </a:xfrm>
          <a:prstGeom prst="rect">
            <a:avLst/>
          </a:prstGeom>
        </p:spPr>
      </p:pic>
      <p:pic>
        <p:nvPicPr>
          <p:cNvPr id="32" name="Bildobjekt 31">
            <a:extLst>
              <a:ext uri="{FF2B5EF4-FFF2-40B4-BE49-F238E27FC236}">
                <a16:creationId xmlns:a16="http://schemas.microsoft.com/office/drawing/2014/main" id="{5296BFD0-CC04-9D46-8C4E-3A2CC651476D}"/>
              </a:ext>
            </a:extLst>
          </p:cNvPr>
          <p:cNvPicPr>
            <a:picLocks noChangeAspect="1"/>
          </p:cNvPicPr>
          <p:nvPr/>
        </p:nvPicPr>
        <p:blipFill>
          <a:blip r:embed="rId2"/>
          <a:stretch>
            <a:fillRect/>
          </a:stretch>
        </p:blipFill>
        <p:spPr>
          <a:xfrm>
            <a:off x="719812" y="13400278"/>
            <a:ext cx="973462" cy="1235548"/>
          </a:xfrm>
          <a:prstGeom prst="rect">
            <a:avLst/>
          </a:prstGeom>
        </p:spPr>
      </p:pic>
      <p:pic>
        <p:nvPicPr>
          <p:cNvPr id="15" name="Bildobjekt 14">
            <a:extLst>
              <a:ext uri="{FF2B5EF4-FFF2-40B4-BE49-F238E27FC236}">
                <a16:creationId xmlns:a16="http://schemas.microsoft.com/office/drawing/2014/main" id="{653AA0DB-8560-1743-895B-B515184DDE69}"/>
              </a:ext>
            </a:extLst>
          </p:cNvPr>
          <p:cNvPicPr>
            <a:picLocks noChangeAspect="1"/>
          </p:cNvPicPr>
          <p:nvPr/>
        </p:nvPicPr>
        <p:blipFill>
          <a:blip r:embed="rId2"/>
          <a:stretch>
            <a:fillRect/>
          </a:stretch>
        </p:blipFill>
        <p:spPr>
          <a:xfrm>
            <a:off x="8998350" y="13400278"/>
            <a:ext cx="973462" cy="1235548"/>
          </a:xfrm>
          <a:prstGeom prst="rect">
            <a:avLst/>
          </a:prstGeom>
        </p:spPr>
      </p:pic>
      <p:sp>
        <p:nvSpPr>
          <p:cNvPr id="16" name="textruta 15">
            <a:extLst>
              <a:ext uri="{FF2B5EF4-FFF2-40B4-BE49-F238E27FC236}">
                <a16:creationId xmlns:a16="http://schemas.microsoft.com/office/drawing/2014/main" id="{3CCE1868-5E8F-5945-8A5A-D3BF19829875}"/>
              </a:ext>
            </a:extLst>
          </p:cNvPr>
          <p:cNvSpPr txBox="1"/>
          <p:nvPr/>
        </p:nvSpPr>
        <p:spPr>
          <a:xfrm>
            <a:off x="252000" y="3419997"/>
            <a:ext cx="10188000" cy="504000"/>
          </a:xfrm>
          <a:prstGeom prst="rect">
            <a:avLst/>
          </a:prstGeom>
          <a:solidFill>
            <a:schemeClr val="accent1"/>
          </a:solidFill>
        </p:spPr>
        <p:txBody>
          <a:bodyPr wrap="square" lIns="0" tIns="72000" rIns="0" bIns="0" rtlCol="0">
            <a:noAutofit/>
          </a:bodyPr>
          <a:lstStyle/>
          <a:p>
            <a:pPr algn="ctr"/>
            <a:r>
              <a:rPr lang="en-GB" sz="2400" b="1" spc="30" dirty="0">
                <a:solidFill>
                  <a:srgbClr val="FFFFFF"/>
                </a:solidFill>
                <a:latin typeface="Frutiger LT Std 65" panose="020B0602020204020204" pitchFamily="34" charset="0"/>
                <a:ea typeface="+mj-ea"/>
                <a:cs typeface="+mj-cs"/>
              </a:rPr>
              <a:t>BECC yearly meeting – Program</a:t>
            </a:r>
          </a:p>
          <a:p>
            <a:pPr algn="ctr"/>
            <a:endParaRPr lang="en-GB" sz="2400" b="1" spc="30" dirty="0">
              <a:solidFill>
                <a:srgbClr val="FFFFFF"/>
              </a:solidFill>
              <a:latin typeface="Frutiger LT Std 65" panose="020B0602020204020204" pitchFamily="34" charset="0"/>
              <a:ea typeface="+mj-ea"/>
              <a:cs typeface="+mj-cs"/>
            </a:endParaRPr>
          </a:p>
        </p:txBody>
      </p:sp>
      <p:pic>
        <p:nvPicPr>
          <p:cNvPr id="17" name="Bildobjekt 16">
            <a:extLst>
              <a:ext uri="{FF2B5EF4-FFF2-40B4-BE49-F238E27FC236}">
                <a16:creationId xmlns:a16="http://schemas.microsoft.com/office/drawing/2014/main" id="{CDA5A840-926E-824D-9D60-0FD1034E5520}"/>
              </a:ext>
            </a:extLst>
          </p:cNvPr>
          <p:cNvPicPr>
            <a:picLocks noChangeAspect="1"/>
          </p:cNvPicPr>
          <p:nvPr/>
        </p:nvPicPr>
        <p:blipFill>
          <a:blip r:embed="rId4"/>
          <a:stretch>
            <a:fillRect/>
          </a:stretch>
        </p:blipFill>
        <p:spPr>
          <a:xfrm>
            <a:off x="693308" y="515992"/>
            <a:ext cx="1160419" cy="1549291"/>
          </a:xfrm>
          <a:prstGeom prst="rect">
            <a:avLst/>
          </a:prstGeom>
          <a:effectLst>
            <a:glow rad="533400">
              <a:schemeClr val="bg1">
                <a:alpha val="49000"/>
              </a:schemeClr>
            </a:glow>
          </a:effectLst>
        </p:spPr>
      </p:pic>
      <p:sp>
        <p:nvSpPr>
          <p:cNvPr id="19" name="textruta 18">
            <a:extLst>
              <a:ext uri="{FF2B5EF4-FFF2-40B4-BE49-F238E27FC236}">
                <a16:creationId xmlns:a16="http://schemas.microsoft.com/office/drawing/2014/main" id="{9D6E00F6-B393-C24E-B8EB-8214AC20FCEF}"/>
              </a:ext>
            </a:extLst>
          </p:cNvPr>
          <p:cNvSpPr txBox="1"/>
          <p:nvPr/>
        </p:nvSpPr>
        <p:spPr>
          <a:xfrm>
            <a:off x="2160000" y="689805"/>
            <a:ext cx="3186700" cy="1754326"/>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Använd denna mall vid 7 logos utöver LU-logon.</a:t>
            </a:r>
          </a:p>
          <a:p>
            <a:r>
              <a:rPr lang="sv-SE" dirty="0"/>
              <a:t>OBS att LU-logon måste placeras på bakgrund med låg kontrast. Använd denna logo på ljus bild.</a:t>
            </a:r>
          </a:p>
        </p:txBody>
      </p:sp>
      <p:sp>
        <p:nvSpPr>
          <p:cNvPr id="20" name="textruta 19">
            <a:extLst>
              <a:ext uri="{FF2B5EF4-FFF2-40B4-BE49-F238E27FC236}">
                <a16:creationId xmlns:a16="http://schemas.microsoft.com/office/drawing/2014/main" id="{2AE91A07-30AB-A749-95AE-59D32B8D3795}"/>
              </a:ext>
            </a:extLst>
          </p:cNvPr>
          <p:cNvSpPr txBox="1"/>
          <p:nvPr/>
        </p:nvSpPr>
        <p:spPr>
          <a:xfrm>
            <a:off x="7170821" y="4491784"/>
            <a:ext cx="2259244"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OBS att placering av linje under rubrik och följande texter måste justeras manuellt.</a:t>
            </a:r>
          </a:p>
        </p:txBody>
      </p:sp>
      <p:sp>
        <p:nvSpPr>
          <p:cNvPr id="22" name="textruta 21">
            <a:extLst>
              <a:ext uri="{FF2B5EF4-FFF2-40B4-BE49-F238E27FC236}">
                <a16:creationId xmlns:a16="http://schemas.microsoft.com/office/drawing/2014/main" id="{81AD9201-A8FF-8844-9D62-8A300469EF99}"/>
              </a:ext>
            </a:extLst>
          </p:cNvPr>
          <p:cNvSpPr txBox="1"/>
          <p:nvPr/>
        </p:nvSpPr>
        <p:spPr>
          <a:xfrm>
            <a:off x="2565152" y="7994962"/>
            <a:ext cx="2779961" cy="2585323"/>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Styckeinställning hängande indrag 1,8 cm + avstånd före 4 pt.</a:t>
            </a:r>
          </a:p>
          <a:p>
            <a:r>
              <a:rPr lang="sv-SE" dirty="0"/>
              <a:t>För att formateringen ska bli rätt måste varje stycke avslutas med </a:t>
            </a:r>
            <a:r>
              <a:rPr lang="sv-SE" i="1" dirty="0"/>
              <a:t>Retur</a:t>
            </a:r>
            <a:r>
              <a:rPr lang="sv-SE" dirty="0"/>
              <a:t>.</a:t>
            </a:r>
          </a:p>
          <a:p>
            <a:r>
              <a:rPr lang="sv-SE" dirty="0"/>
              <a:t>Radbrytning inom stycke måste göras med </a:t>
            </a:r>
            <a:r>
              <a:rPr lang="sv-SE" i="1" dirty="0" err="1"/>
              <a:t>Skift+Retur</a:t>
            </a:r>
            <a:r>
              <a:rPr lang="sv-SE" dirty="0"/>
              <a:t>.</a:t>
            </a:r>
          </a:p>
        </p:txBody>
      </p:sp>
    </p:spTree>
    <p:extLst>
      <p:ext uri="{BB962C8B-B14F-4D97-AF65-F5344CB8AC3E}">
        <p14:creationId xmlns:p14="http://schemas.microsoft.com/office/powerpoint/2010/main" val="3762670037"/>
      </p:ext>
    </p:extLst>
  </p:cSld>
  <p:clrMapOvr>
    <a:masterClrMapping/>
  </p:clrMapOvr>
</p:sld>
</file>

<file path=ppt/theme/theme1.xml><?xml version="1.0" encoding="utf-8"?>
<a:theme xmlns:a="http://schemas.openxmlformats.org/drawingml/2006/main" name="Office-tema">
  <a:themeElements>
    <a:clrScheme name="Poster">
      <a:dk1>
        <a:srgbClr val="000000"/>
      </a:dk1>
      <a:lt1>
        <a:srgbClr val="FFFFFF"/>
      </a:lt1>
      <a:dk2>
        <a:srgbClr val="4D4C44"/>
      </a:dk2>
      <a:lt2>
        <a:srgbClr val="E2DDCB"/>
      </a:lt2>
      <a:accent1>
        <a:srgbClr val="9A5A14"/>
      </a:accent1>
      <a:accent2>
        <a:srgbClr val="FCDEE0"/>
      </a:accent2>
      <a:accent3>
        <a:srgbClr val="BAD8E1"/>
      </a:accent3>
      <a:accent4>
        <a:srgbClr val="AFD2C2"/>
      </a:accent4>
      <a:accent5>
        <a:srgbClr val="E2DDCB"/>
      </a:accent5>
      <a:accent6>
        <a:srgbClr val="BEB7B3"/>
      </a:accent6>
      <a:hlink>
        <a:srgbClr val="000080"/>
      </a:hlink>
      <a:folHlink>
        <a:srgbClr val="9A5A14"/>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4628</TotalTime>
  <Words>544</Words>
  <Application>Microsoft Office PowerPoint</Application>
  <PresentationFormat>Anpassad</PresentationFormat>
  <Paragraphs>154</Paragraphs>
  <Slides>4</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vt:i4>
      </vt:variant>
    </vt:vector>
  </HeadingPairs>
  <TitlesOfParts>
    <vt:vector size="10" baseType="lpstr">
      <vt:lpstr>Adobe Garamond Pro</vt:lpstr>
      <vt:lpstr>Arial</vt:lpstr>
      <vt:lpstr>Calibri</vt:lpstr>
      <vt:lpstr>Frutiger LT Std 45 Light</vt:lpstr>
      <vt:lpstr>Frutiger LT Std 65</vt:lpstr>
      <vt:lpstr>Office-tema</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Clyde Lange</dc:creator>
  <cp:lastModifiedBy>Cerina Wittbom</cp:lastModifiedBy>
  <cp:revision>47</cp:revision>
  <dcterms:created xsi:type="dcterms:W3CDTF">2019-09-05T15:16:11Z</dcterms:created>
  <dcterms:modified xsi:type="dcterms:W3CDTF">2019-10-01T04:15:43Z</dcterms:modified>
</cp:coreProperties>
</file>